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60" r:id="rId2"/>
    <p:sldId id="261" r:id="rId3"/>
    <p:sldId id="262" r:id="rId4"/>
    <p:sldId id="286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87" r:id="rId14"/>
    <p:sldId id="288" r:id="rId15"/>
    <p:sldId id="289" r:id="rId16"/>
    <p:sldId id="290" r:id="rId17"/>
    <p:sldId id="272" r:id="rId18"/>
    <p:sldId id="273" r:id="rId19"/>
    <p:sldId id="274" r:id="rId20"/>
    <p:sldId id="275" r:id="rId21"/>
    <p:sldId id="276" r:id="rId22"/>
    <p:sldId id="277" r:id="rId23"/>
    <p:sldId id="282" r:id="rId24"/>
    <p:sldId id="296" r:id="rId25"/>
    <p:sldId id="298" r:id="rId26"/>
    <p:sldId id="297" r:id="rId27"/>
    <p:sldId id="292" r:id="rId28"/>
    <p:sldId id="295" r:id="rId29"/>
    <p:sldId id="293" r:id="rId30"/>
    <p:sldId id="294" r:id="rId31"/>
    <p:sldId id="29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3" autoAdjust="0"/>
    <p:restoredTop sz="94674"/>
  </p:normalViewPr>
  <p:slideViewPr>
    <p:cSldViewPr snapToGrid="0" snapToObjects="1">
      <p:cViewPr varScale="1">
        <p:scale>
          <a:sx n="74" d="100"/>
          <a:sy n="74" d="100"/>
        </p:scale>
        <p:origin x="246" y="3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png>
</file>

<file path=ppt/media/image14.jpeg>
</file>

<file path=ppt/media/image15.jpe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DAAA6-4117-4992-859F-BAA0EB4FC72C}" type="datetimeFigureOut">
              <a:rPr lang="en-US" smtClean="0"/>
              <a:t>3/8/2018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86EC46-0A82-4490-B060-7233CBE14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662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C14A3D-3C3B-DE49-A718-2FFC0A4B9DB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4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C14A3D-3C3B-DE49-A718-2FFC0A4B9DB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2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5887BEC0-5F85-D34D-A698-5730A7AEDEE2}" type="slidenum">
              <a:rPr lang="en-US" sz="1200"/>
              <a:pPr/>
              <a:t>15</a:t>
            </a:fld>
            <a:endParaRPr lang="en-US" sz="1200"/>
          </a:p>
        </p:txBody>
      </p:sp>
      <p:sp>
        <p:nvSpPr>
          <p:cNvPr id="3379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4213"/>
            <a:ext cx="6096000" cy="3429000"/>
          </a:xfrm>
          <a:solidFill>
            <a:srgbClr val="FFFFFF"/>
          </a:solidFill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4988"/>
            <a:ext cx="5032375" cy="4114800"/>
          </a:xfrm>
          <a:solidFill>
            <a:srgbClr val="FFFFFF"/>
          </a:solidFill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535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3266C33F-FF49-DA43-B55F-CA9072858C6A}" type="slidenum">
              <a:rPr lang="en-US" sz="1200"/>
              <a:pPr/>
              <a:t>17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4213"/>
            <a:ext cx="6096000" cy="3429000"/>
          </a:xfrm>
          <a:solidFill>
            <a:srgbClr val="FFFFFF"/>
          </a:solidFill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4988"/>
            <a:ext cx="5032375" cy="4114800"/>
          </a:xfrm>
          <a:solidFill>
            <a:srgbClr val="FFFFFF"/>
          </a:solidFill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230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237DD17F-DFBF-694D-9013-76021C6D0C88}" type="slidenum">
              <a:rPr lang="en-US" sz="1200"/>
              <a:pPr/>
              <a:t>18</a:t>
            </a:fld>
            <a:endParaRPr lang="en-US" sz="1200"/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4213"/>
            <a:ext cx="6096000" cy="3429000"/>
          </a:xfrm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4988"/>
            <a:ext cx="5032375" cy="4114800"/>
          </a:xfrm>
          <a:solidFill>
            <a:srgbClr val="FFFFFF"/>
          </a:solidFill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679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Lato" panose="020F050202020403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3/8/2018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14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04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39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3/8/2018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28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Lato" panose="020F050202020403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478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A208-0694-964E-93B1-EAF2C4DF2BAD}" type="datetimeFigureOut">
              <a:rPr lang="en-US" smtClean="0"/>
              <a:t>3/8/2018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31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93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492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13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>
                <a:latin typeface="Lato" panose="020F0502020204030203" pitchFamily="34" charset="0"/>
              </a:defRPr>
            </a:lvl1pPr>
            <a:lvl2pPr>
              <a:defRPr sz="2800">
                <a:latin typeface="Lato" panose="020F0502020204030203" pitchFamily="34" charset="0"/>
              </a:defRPr>
            </a:lvl2pPr>
            <a:lvl3pPr>
              <a:defRPr sz="2400">
                <a:latin typeface="Lato" panose="020F0502020204030203" pitchFamily="34" charset="0"/>
              </a:defRPr>
            </a:lvl3pPr>
            <a:lvl4pPr>
              <a:defRPr sz="2000">
                <a:latin typeface="Lato" panose="020F0502020204030203" pitchFamily="34" charset="0"/>
              </a:defRPr>
            </a:lvl4pPr>
            <a:lvl5pPr>
              <a:defRPr sz="2000">
                <a:latin typeface="Lato" panose="020F050202020403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ato" panose="020F050202020403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19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Lato" panose="020F050202020403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Lato" panose="020F050202020403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CF64A208-0694-964E-93B1-EAF2C4DF2BAD}" type="datetimeFigureOut">
              <a:rPr lang="en-US" smtClean="0"/>
              <a:pPr/>
              <a:t>3/8/2018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Lato" panose="020F0502020204030203" pitchFamily="34" charset="0"/>
              </a:defRPr>
            </a:lvl1pPr>
          </a:lstStyle>
          <a:p>
            <a:fld id="{1A7D4241-18B8-5046-A9FC-AB90B7CAF4A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26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4A208-0694-964E-93B1-EAF2C4DF2BAD}" type="datetimeFigureOut">
              <a:rPr lang="en-US" smtClean="0"/>
              <a:t>3/8/2018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4241-18B8-5046-A9FC-AB90B7CAF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13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524000" y="2479431"/>
            <a:ext cx="9144000" cy="8440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7592"/>
                </a:solidFill>
                <a:latin typeface="Lato" charset="0"/>
                <a:ea typeface="Lato" charset="0"/>
                <a:cs typeface="Lato" charset="0"/>
              </a:rPr>
              <a:t>Texture Mapping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524000" y="3323491"/>
            <a:ext cx="9144000" cy="492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Lato Medium" charset="0"/>
                <a:ea typeface="Lato Medium" charset="0"/>
                <a:cs typeface="Lato Medium" charset="0"/>
              </a:rPr>
              <a:t>CS 418: Interactive Computer Graphics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784275"/>
            <a:ext cx="9144000" cy="492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UNIVERSITY OF ILLINOIS AT URBANA-CHAMPAIGN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F8BAB2-8017-4A69-9401-14F88601F81E}"/>
              </a:ext>
            </a:extLst>
          </p:cNvPr>
          <p:cNvSpPr txBox="1"/>
          <p:nvPr/>
        </p:nvSpPr>
        <p:spPr>
          <a:xfrm>
            <a:off x="2107096" y="5797952"/>
            <a:ext cx="5262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Eric Shaffer</a:t>
            </a:r>
          </a:p>
        </p:txBody>
      </p:sp>
    </p:spTree>
    <p:extLst>
      <p:ext uri="{BB962C8B-B14F-4D97-AF65-F5344CB8AC3E}">
        <p14:creationId xmlns:p14="http://schemas.microsoft.com/office/powerpoint/2010/main" val="93217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F5B5281D-3B59-2543-9E01-35369ECF6DD0}" type="slidenum">
              <a:rPr lang="es-ES" sz="1000">
                <a:latin typeface="Arial" charset="0"/>
              </a:rPr>
              <a:pPr lvl="1"/>
              <a:t>10</a:t>
            </a:fld>
            <a:endParaRPr lang="es-ES" sz="1000">
              <a:latin typeface="Arial" charset="0"/>
            </a:endParaRPr>
          </a:p>
        </p:txBody>
      </p:sp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1630643" y="530603"/>
            <a:ext cx="9333767" cy="1066800"/>
          </a:xfrm>
        </p:spPr>
        <p:txBody>
          <a:bodyPr>
            <a:normAutofit/>
          </a:bodyPr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Texturing Mapping and the Pipeline</a:t>
            </a:r>
          </a:p>
        </p:txBody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3674" y="1746017"/>
            <a:ext cx="9695228" cy="3670767"/>
          </a:xfrm>
        </p:spPr>
        <p:txBody>
          <a:bodyPr/>
          <a:lstStyle/>
          <a:p>
            <a:r>
              <a:rPr lang="en-US" sz="2400" dirty="0"/>
              <a:t>In the simplest form texture mapping is a process in which </a:t>
            </a:r>
          </a:p>
          <a:p>
            <a:pPr lvl="1"/>
            <a:r>
              <a:rPr lang="en-US" sz="2000" dirty="0"/>
              <a:t>A fragment on a surface to be rendered  </a:t>
            </a:r>
          </a:p>
          <a:p>
            <a:pPr lvl="1"/>
            <a:r>
              <a:rPr lang="en-US" sz="2000" dirty="0"/>
              <a:t>is mapped to a color in a texture (an image)  </a:t>
            </a:r>
          </a:p>
          <a:p>
            <a:pPr lvl="1"/>
            <a:r>
              <a:rPr lang="en-US" sz="2000" dirty="0"/>
              <a:t>and then this color (called a </a:t>
            </a:r>
            <a:r>
              <a:rPr lang="en-US" sz="2000" dirty="0" err="1"/>
              <a:t>texel</a:t>
            </a:r>
            <a:r>
              <a:rPr lang="en-US" sz="2000" dirty="0"/>
              <a:t>) is used in shading</a:t>
            </a:r>
            <a:endParaRPr lang="en-US" sz="2300" dirty="0">
              <a:latin typeface="Lato"/>
              <a:ea typeface="ＭＳ Ｐゴシック" charset="0"/>
              <a:cs typeface="ＭＳ Ｐゴシック" charset="0"/>
            </a:endParaRPr>
          </a:p>
          <a:p>
            <a:r>
              <a:rPr lang="en-US" sz="2700" dirty="0">
                <a:latin typeface="Lato"/>
                <a:ea typeface="ＭＳ Ｐゴシック" charset="0"/>
                <a:cs typeface="ＭＳ Ｐゴシック" charset="0"/>
              </a:rPr>
              <a:t>Mapping is implemented in the fragment shader</a:t>
            </a:r>
          </a:p>
          <a:p>
            <a:pPr lvl="1"/>
            <a:r>
              <a:rPr lang="en-US" dirty="0">
                <a:latin typeface="Lato"/>
                <a:ea typeface="ＭＳ Ｐゴシック" charset="0"/>
              </a:rPr>
              <a:t>Efficient because few polygons make it past the clipper </a:t>
            </a:r>
          </a:p>
        </p:txBody>
      </p:sp>
      <p:pic>
        <p:nvPicPr>
          <p:cNvPr id="26629" name="Picture 8" descr="AN08F26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281" y="4572000"/>
            <a:ext cx="7466013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8423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1B15B8C0-6A94-6141-A2AE-CAE138065F7F}" type="slidenum">
              <a:rPr lang="es-ES" sz="1000">
                <a:latin typeface="Arial" charset="0"/>
              </a:rPr>
              <a:pPr lvl="1"/>
              <a:t>11</a:t>
            </a:fld>
            <a:endParaRPr lang="es-ES" sz="1000">
              <a:latin typeface="Arial" charset="0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The Idea is Simple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Map an image to a surface</a:t>
            </a:r>
          </a:p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Each fragment samples a color from the image</a:t>
            </a:r>
          </a:p>
        </p:txBody>
      </p:sp>
      <p:pic>
        <p:nvPicPr>
          <p:cNvPr id="19461" name="Picture 5" descr="AN07F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505200"/>
            <a:ext cx="4267200" cy="2097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2" name="Line 6"/>
          <p:cNvSpPr>
            <a:spLocks noChangeShapeType="1"/>
          </p:cNvSpPr>
          <p:nvPr/>
        </p:nvSpPr>
        <p:spPr bwMode="auto">
          <a:xfrm>
            <a:off x="4953000" y="3733800"/>
            <a:ext cx="457200" cy="2286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 anchorCtr="1"/>
          <a:lstStyle/>
          <a:p>
            <a:endParaRPr lang="en-US"/>
          </a:p>
        </p:txBody>
      </p:sp>
      <p:sp>
        <p:nvSpPr>
          <p:cNvPr id="19463" name="Text Box 7"/>
          <p:cNvSpPr txBox="1">
            <a:spLocks noChangeArrowheads="1"/>
          </p:cNvSpPr>
          <p:nvPr/>
        </p:nvSpPr>
        <p:spPr bwMode="auto">
          <a:xfrm>
            <a:off x="3200401" y="4800600"/>
            <a:ext cx="14906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2D image</a:t>
            </a:r>
          </a:p>
        </p:txBody>
      </p:sp>
      <p:sp>
        <p:nvSpPr>
          <p:cNvPr id="19464" name="Text Box 8"/>
          <p:cNvSpPr txBox="1">
            <a:spLocks noChangeArrowheads="1"/>
          </p:cNvSpPr>
          <p:nvPr/>
        </p:nvSpPr>
        <p:spPr bwMode="auto">
          <a:xfrm>
            <a:off x="6334125" y="5754688"/>
            <a:ext cx="16589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3D surface</a:t>
            </a:r>
          </a:p>
        </p:txBody>
      </p:sp>
    </p:spTree>
    <p:extLst>
      <p:ext uri="{BB962C8B-B14F-4D97-AF65-F5344CB8AC3E}">
        <p14:creationId xmlns:p14="http://schemas.microsoft.com/office/powerpoint/2010/main" val="3850371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82B6EE03-0E44-D246-881B-A93187823EDE}" type="slidenum">
              <a:rPr lang="es-ES" sz="1000">
                <a:latin typeface="Arial" charset="0"/>
              </a:rPr>
              <a:pPr lvl="1"/>
              <a:t>12</a:t>
            </a:fld>
            <a:endParaRPr lang="es-ES" sz="1000">
              <a:latin typeface="Arial" charset="0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Texture Mapping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9693" y="1527487"/>
            <a:ext cx="10515596" cy="39495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700" b="1" i="1" dirty="0">
                <a:ea typeface="ＭＳ Ｐゴシック" charset="0"/>
                <a:cs typeface="ＭＳ Ｐゴシック" charset="0"/>
              </a:rPr>
              <a:t>Mapping</a:t>
            </a:r>
            <a:r>
              <a:rPr lang="en-US" sz="2700" dirty="0">
                <a:ea typeface="ＭＳ Ｐゴシック" charset="0"/>
                <a:cs typeface="ＭＳ Ｐゴシック" charset="0"/>
              </a:rPr>
              <a:t> means we need a function</a:t>
            </a:r>
          </a:p>
          <a:p>
            <a:pPr marL="876300" lvl="1" indent="-495300"/>
            <a:r>
              <a:rPr lang="en-US" dirty="0">
                <a:ea typeface="ＭＳ Ｐゴシック" charset="0"/>
              </a:rPr>
              <a:t>Given a point on a surface (a fragment) </a:t>
            </a:r>
          </a:p>
          <a:p>
            <a:pPr marL="876300" lvl="1" indent="-495300"/>
            <a:r>
              <a:rPr lang="en-US" dirty="0">
                <a:ea typeface="ＭＳ Ｐゴシック" charset="0"/>
              </a:rPr>
              <a:t>We want to know to which </a:t>
            </a:r>
            <a:r>
              <a:rPr lang="en-US" dirty="0" err="1">
                <a:ea typeface="ＭＳ Ｐゴシック" charset="0"/>
              </a:rPr>
              <a:t>texel</a:t>
            </a:r>
            <a:r>
              <a:rPr lang="en-US" dirty="0">
                <a:ea typeface="ＭＳ Ｐゴシック" charset="0"/>
              </a:rPr>
              <a:t> in the texture it corresponds to</a:t>
            </a:r>
          </a:p>
          <a:p>
            <a:pPr marL="0" indent="0">
              <a:buNone/>
            </a:pPr>
            <a:r>
              <a:rPr lang="en-US" sz="2700" dirty="0">
                <a:ea typeface="ＭＳ Ｐゴシック" charset="0"/>
                <a:cs typeface="ＭＳ Ｐゴシック" charset="0"/>
              </a:rPr>
              <a:t>Need a map of the form </a:t>
            </a:r>
          </a:p>
          <a:p>
            <a:pPr lvl="2" indent="-381000">
              <a:buNone/>
            </a:pPr>
            <a:r>
              <a:rPr lang="en-US" sz="2400" dirty="0">
                <a:ea typeface="ＭＳ Ｐゴシック" charset="0"/>
              </a:rPr>
              <a:t>s = s(</a:t>
            </a:r>
            <a:r>
              <a:rPr lang="en-US" sz="2400" dirty="0" err="1">
                <a:ea typeface="ＭＳ Ｐゴシック" charset="0"/>
              </a:rPr>
              <a:t>x,y,z</a:t>
            </a:r>
            <a:r>
              <a:rPr lang="en-US" sz="2400" dirty="0">
                <a:ea typeface="ＭＳ Ｐゴシック" charset="0"/>
              </a:rPr>
              <a:t>)</a:t>
            </a:r>
          </a:p>
          <a:p>
            <a:pPr lvl="2" indent="-381000">
              <a:buNone/>
            </a:pPr>
            <a:r>
              <a:rPr lang="en-US" sz="2400" dirty="0">
                <a:ea typeface="ＭＳ Ｐゴシック" charset="0"/>
              </a:rPr>
              <a:t>t = t(</a:t>
            </a:r>
            <a:r>
              <a:rPr lang="en-US" sz="2400" dirty="0" err="1">
                <a:ea typeface="ＭＳ Ｐゴシック" charset="0"/>
              </a:rPr>
              <a:t>x,y,z</a:t>
            </a:r>
            <a:r>
              <a:rPr lang="en-US" sz="2400" dirty="0">
                <a:ea typeface="ＭＳ Ｐゴシック" charset="0"/>
              </a:rPr>
              <a:t>)</a:t>
            </a:r>
          </a:p>
          <a:p>
            <a:pPr lvl="2" indent="-381000">
              <a:buNone/>
            </a:pPr>
            <a:r>
              <a:rPr lang="en-US" sz="2400" dirty="0">
                <a:ea typeface="ＭＳ Ｐゴシック" charset="0"/>
              </a:rPr>
              <a:t>	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9B02C2-5C8F-49E3-A09A-4D1BE932D6B7}"/>
              </a:ext>
            </a:extLst>
          </p:cNvPr>
          <p:cNvGrpSpPr/>
          <p:nvPr/>
        </p:nvGrpSpPr>
        <p:grpSpPr>
          <a:xfrm>
            <a:off x="5494789" y="2927758"/>
            <a:ext cx="6180076" cy="3832695"/>
            <a:chOff x="2636839" y="1814509"/>
            <a:chExt cx="7307262" cy="4672012"/>
          </a:xfrm>
        </p:grpSpPr>
        <p:sp>
          <p:nvSpPr>
            <p:cNvPr id="6" name="Rectangle 3" descr="P2060066">
              <a:extLst>
                <a:ext uri="{FF2B5EF4-FFF2-40B4-BE49-F238E27FC236}">
                  <a16:creationId xmlns:a16="http://schemas.microsoft.com/office/drawing/2014/main" id="{C47397EA-1583-4030-899D-F9BF6F19CF4F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3362326" y="4494208"/>
              <a:ext cx="1901825" cy="1550988"/>
            </a:xfrm>
            <a:prstGeom prst="rect">
              <a:avLst/>
            </a:prstGeom>
            <a:blipFill dpi="0" rotWithShape="0">
              <a:blip r:embed="rId2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en-US"/>
            </a:p>
          </p:txBody>
        </p:sp>
        <p:sp>
          <p:nvSpPr>
            <p:cNvPr id="7" name="AutoShape 4" descr="P2060066">
              <a:extLst>
                <a:ext uri="{FF2B5EF4-FFF2-40B4-BE49-F238E27FC236}">
                  <a16:creationId xmlns:a16="http://schemas.microsoft.com/office/drawing/2014/main" id="{1A19D0A7-65A6-4F3E-863C-C48C82A9AA3E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7472364" y="1847847"/>
              <a:ext cx="2471737" cy="1323975"/>
            </a:xfrm>
            <a:prstGeom prst="parallelogram">
              <a:avLst>
                <a:gd name="adj" fmla="val 46673"/>
              </a:avLst>
            </a:prstGeom>
            <a:blipFill dpi="0" rotWithShape="0">
              <a:blip r:embed="rId2"/>
              <a:srcRect/>
              <a:stretch>
                <a:fillRect/>
              </a:stretch>
            </a:blip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8" name="Group 5">
              <a:extLst>
                <a:ext uri="{FF2B5EF4-FFF2-40B4-BE49-F238E27FC236}">
                  <a16:creationId xmlns:a16="http://schemas.microsoft.com/office/drawing/2014/main" id="{50D20268-D490-4BC1-8922-33740D40DA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82889" y="3749671"/>
              <a:ext cx="2630487" cy="2736850"/>
              <a:chOff x="793" y="2538"/>
              <a:chExt cx="1657" cy="1724"/>
            </a:xfrm>
          </p:grpSpPr>
          <p:sp>
            <p:nvSpPr>
              <p:cNvPr id="9" name="Line 6">
                <a:extLst>
                  <a:ext uri="{FF2B5EF4-FFF2-40B4-BE49-F238E27FC236}">
                    <a16:creationId xmlns:a16="http://schemas.microsoft.com/office/drawing/2014/main" id="{207A8EEA-B800-4D89-B524-7D921C1B3C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48" y="2538"/>
                <a:ext cx="0" cy="146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" name="Line 7">
                <a:extLst>
                  <a:ext uri="{FF2B5EF4-FFF2-40B4-BE49-F238E27FC236}">
                    <a16:creationId xmlns:a16="http://schemas.microsoft.com/office/drawing/2014/main" id="{4B344595-69A5-4BB1-AC01-133EACA17F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59" y="3995"/>
                <a:ext cx="1291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" name="Text Box 8">
                <a:extLst>
                  <a:ext uri="{FF2B5EF4-FFF2-40B4-BE49-F238E27FC236}">
                    <a16:creationId xmlns:a16="http://schemas.microsoft.com/office/drawing/2014/main" id="{6C075715-519D-409F-86B6-2F8894922AA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2" y="3974"/>
                <a:ext cx="191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s</a:t>
                </a:r>
              </a:p>
            </p:txBody>
          </p:sp>
          <p:sp>
            <p:nvSpPr>
              <p:cNvPr id="12" name="Text Box 9">
                <a:extLst>
                  <a:ext uri="{FF2B5EF4-FFF2-40B4-BE49-F238E27FC236}">
                    <a16:creationId xmlns:a16="http://schemas.microsoft.com/office/drawing/2014/main" id="{2AF0957E-AC92-427C-A2F6-A832A95CE5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93" y="3174"/>
                <a:ext cx="169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t</a:t>
                </a:r>
              </a:p>
            </p:txBody>
          </p:sp>
        </p:grpSp>
        <p:grpSp>
          <p:nvGrpSpPr>
            <p:cNvPr id="13" name="Group 10">
              <a:extLst>
                <a:ext uri="{FF2B5EF4-FFF2-40B4-BE49-F238E27FC236}">
                  <a16:creationId xmlns:a16="http://schemas.microsoft.com/office/drawing/2014/main" id="{DDB9B33C-99E0-4D45-B1A8-89D8C1413F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6839" y="1814509"/>
              <a:ext cx="1876425" cy="2119313"/>
              <a:chOff x="2482" y="1457"/>
              <a:chExt cx="1182" cy="1335"/>
            </a:xfrm>
          </p:grpSpPr>
          <p:sp>
            <p:nvSpPr>
              <p:cNvPr id="14" name="Line 11">
                <a:extLst>
                  <a:ext uri="{FF2B5EF4-FFF2-40B4-BE49-F238E27FC236}">
                    <a16:creationId xmlns:a16="http://schemas.microsoft.com/office/drawing/2014/main" id="{1E55B0C2-810E-4702-BAEA-A2175F4206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913" y="1457"/>
                <a:ext cx="0" cy="92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" name="Line 12">
                <a:extLst>
                  <a:ext uri="{FF2B5EF4-FFF2-40B4-BE49-F238E27FC236}">
                    <a16:creationId xmlns:a16="http://schemas.microsoft.com/office/drawing/2014/main" id="{B117A714-358A-473C-A932-70A7AD299A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08" y="2384"/>
                <a:ext cx="75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6" name="Line 13">
                <a:extLst>
                  <a:ext uri="{FF2B5EF4-FFF2-40B4-BE49-F238E27FC236}">
                    <a16:creationId xmlns:a16="http://schemas.microsoft.com/office/drawing/2014/main" id="{AC418A04-F3A1-49C3-A5B4-29AF0344E4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0" y="2389"/>
                <a:ext cx="403" cy="40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" name="Text Box 14">
                <a:extLst>
                  <a:ext uri="{FF2B5EF4-FFF2-40B4-BE49-F238E27FC236}">
                    <a16:creationId xmlns:a16="http://schemas.microsoft.com/office/drawing/2014/main" id="{56543B48-2C74-4F16-B64B-9B620BE0CA1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38" y="2324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x</a:t>
                </a:r>
              </a:p>
            </p:txBody>
          </p:sp>
          <p:sp>
            <p:nvSpPr>
              <p:cNvPr id="18" name="Text Box 15">
                <a:extLst>
                  <a:ext uri="{FF2B5EF4-FFF2-40B4-BE49-F238E27FC236}">
                    <a16:creationId xmlns:a16="http://schemas.microsoft.com/office/drawing/2014/main" id="{42944CDD-765F-44CA-85DB-CD480AEA247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31" y="1651"/>
                <a:ext cx="212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y</a:t>
                </a:r>
              </a:p>
            </p:txBody>
          </p:sp>
          <p:sp>
            <p:nvSpPr>
              <p:cNvPr id="19" name="Text Box 16">
                <a:extLst>
                  <a:ext uri="{FF2B5EF4-FFF2-40B4-BE49-F238E27FC236}">
                    <a16:creationId xmlns:a16="http://schemas.microsoft.com/office/drawing/2014/main" id="{05C48EB4-B166-4801-8E30-97677F1010A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82" y="2313"/>
                <a:ext cx="201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  <a:cs typeface="ＭＳ Ｐゴシック" charset="0"/>
                  </a:defRPr>
                </a:lvl1pPr>
                <a:lvl2pPr marL="37931725" indent="-37474525"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2pPr>
                <a:lvl3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3pPr>
                <a:lvl4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4pPr>
                <a:lvl5pPr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ＭＳ Ｐゴシック" charset="0"/>
                  </a:defRPr>
                </a:lvl9pPr>
              </a:lstStyle>
              <a:p>
                <a:pPr algn="ctr"/>
                <a:r>
                  <a:rPr lang="en-US"/>
                  <a:t>z</a:t>
                </a:r>
              </a:p>
            </p:txBody>
          </p:sp>
        </p:grpSp>
        <p:sp useBgFill="1">
          <p:nvSpPr>
            <p:cNvPr id="20" name="Oval 17">
              <a:extLst>
                <a:ext uri="{FF2B5EF4-FFF2-40B4-BE49-F238E27FC236}">
                  <a16:creationId xmlns:a16="http://schemas.microsoft.com/office/drawing/2014/main" id="{B0743525-0C71-4EBB-B3FA-170C96C5C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02063" y="4678359"/>
              <a:ext cx="87312" cy="87313"/>
            </a:xfrm>
            <a:prstGeom prst="ellipse">
              <a:avLst/>
            </a:prstGeom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/>
            </a:p>
          </p:txBody>
        </p:sp>
        <p:sp useBgFill="1">
          <p:nvSpPr>
            <p:cNvPr id="21" name="Oval 18">
              <a:extLst>
                <a:ext uri="{FF2B5EF4-FFF2-40B4-BE49-F238E27FC236}">
                  <a16:creationId xmlns:a16="http://schemas.microsoft.com/office/drawing/2014/main" id="{85F0A3C7-8310-425D-AF46-753C316E94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4226" y="2019296"/>
              <a:ext cx="87313" cy="87312"/>
            </a:xfrm>
            <a:prstGeom prst="ellipse">
              <a:avLst/>
            </a:prstGeom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22" name="AutoShape 19">
              <a:extLst>
                <a:ext uri="{FF2B5EF4-FFF2-40B4-BE49-F238E27FC236}">
                  <a16:creationId xmlns:a16="http://schemas.microsoft.com/office/drawing/2014/main" id="{2C213D48-E970-4724-93DF-470C9F9F5A2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>
              <a:off x="4787107" y="1081878"/>
              <a:ext cx="2646363" cy="4632325"/>
            </a:xfrm>
            <a:prstGeom prst="curvedConnector3">
              <a:avLst>
                <a:gd name="adj1" fmla="val 23032"/>
              </a:avLst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" name="AutoShape 20">
              <a:extLst>
                <a:ext uri="{FF2B5EF4-FFF2-40B4-BE49-F238E27FC236}">
                  <a16:creationId xmlns:a16="http://schemas.microsoft.com/office/drawing/2014/main" id="{D9C9EC06-83B1-4018-9CB9-DDC796940C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5838" y="2146296"/>
              <a:ext cx="1376362" cy="887412"/>
            </a:xfrm>
            <a:prstGeom prst="parallelogram">
              <a:avLst>
                <a:gd name="adj" fmla="val 38775"/>
              </a:avLst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Text Box 21">
              <a:extLst>
                <a:ext uri="{FF2B5EF4-FFF2-40B4-BE49-F238E27FC236}">
                  <a16:creationId xmlns:a16="http://schemas.microsoft.com/office/drawing/2014/main" id="{9A3F7B20-6E5E-4392-8BD0-214A0D5BC3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65775" y="5037133"/>
              <a:ext cx="9271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/>
              <a:r>
                <a:rPr lang="en-US"/>
                <a:t>image</a:t>
              </a:r>
            </a:p>
          </p:txBody>
        </p:sp>
        <p:sp>
          <p:nvSpPr>
            <p:cNvPr id="25" name="Text Box 22">
              <a:extLst>
                <a:ext uri="{FF2B5EF4-FFF2-40B4-BE49-F238E27FC236}">
                  <a16:creationId xmlns:a16="http://schemas.microsoft.com/office/drawing/2014/main" id="{74865AB7-8BC3-45A4-A704-620113149D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13288" y="3382958"/>
              <a:ext cx="13335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/>
              <a:r>
                <a:rPr lang="en-US" dirty="0"/>
                <a:t>geometry</a:t>
              </a:r>
            </a:p>
          </p:txBody>
        </p:sp>
        <p:sp>
          <p:nvSpPr>
            <p:cNvPr id="26" name="Text Box 23">
              <a:extLst>
                <a:ext uri="{FF2B5EF4-FFF2-40B4-BE49-F238E27FC236}">
                  <a16:creationId xmlns:a16="http://schemas.microsoft.com/office/drawing/2014/main" id="{7AC2408E-7F22-43D0-8EF8-A1D2812A06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8601" y="3349621"/>
              <a:ext cx="106362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/>
              <a:r>
                <a:rPr lang="en-US"/>
                <a:t>display</a:t>
              </a:r>
            </a:p>
          </p:txBody>
        </p:sp>
        <p:cxnSp>
          <p:nvCxnSpPr>
            <p:cNvPr id="27" name="AutoShape 24">
              <a:extLst>
                <a:ext uri="{FF2B5EF4-FFF2-40B4-BE49-F238E27FC236}">
                  <a16:creationId xmlns:a16="http://schemas.microsoft.com/office/drawing/2014/main" id="{716E99B4-03D7-408E-AA57-D90374ED9275}"/>
                </a:ext>
              </a:extLst>
            </p:cNvPr>
            <p:cNvCxnSpPr>
              <a:cxnSpLocks noChangeShapeType="1"/>
              <a:stCxn id="28" idx="6"/>
              <a:endCxn id="21" idx="2"/>
            </p:cNvCxnSpPr>
            <p:nvPr/>
          </p:nvCxnSpPr>
          <p:spPr bwMode="auto">
            <a:xfrm flipV="1">
              <a:off x="4103689" y="2063747"/>
              <a:ext cx="4300537" cy="314325"/>
            </a:xfrm>
            <a:prstGeom prst="curvedConnector3">
              <a:avLst>
                <a:gd name="adj1" fmla="val 50162"/>
              </a:avLst>
            </a:prstGeom>
            <a:noFill/>
            <a:ln w="12700">
              <a:solidFill>
                <a:schemeClr val="hlink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 useBgFill="1">
          <p:nvSpPr>
            <p:cNvPr id="28" name="Oval 25">
              <a:extLst>
                <a:ext uri="{FF2B5EF4-FFF2-40B4-BE49-F238E27FC236}">
                  <a16:creationId xmlns:a16="http://schemas.microsoft.com/office/drawing/2014/main" id="{A8BA7C58-5FBF-4CB6-9B83-4CFF754C74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16376" y="2333621"/>
              <a:ext cx="87313" cy="87312"/>
            </a:xfrm>
            <a:prstGeom prst="ellipse">
              <a:avLst/>
            </a:prstGeom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D7A8584-F6C8-499F-831E-55644925FDFE}"/>
              </a:ext>
            </a:extLst>
          </p:cNvPr>
          <p:cNvSpPr txBox="1"/>
          <p:nvPr/>
        </p:nvSpPr>
        <p:spPr>
          <a:xfrm>
            <a:off x="838200" y="4666341"/>
            <a:ext cx="2895728" cy="175432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We will use the word </a:t>
            </a:r>
            <a:r>
              <a:rPr lang="en-US" b="1" dirty="0" err="1">
                <a:latin typeface="Comic Sans MS" panose="030F0702030302020204" pitchFamily="66" charset="0"/>
              </a:rPr>
              <a:t>texel</a:t>
            </a:r>
            <a:r>
              <a:rPr lang="en-US" dirty="0">
                <a:latin typeface="Comic Sans MS" panose="030F0702030302020204" pitchFamily="66" charset="0"/>
              </a:rPr>
              <a:t> to indicate a pixel in the texture image…so it doesn’t get confused with a pixel in our final rendered image</a:t>
            </a:r>
          </a:p>
        </p:txBody>
      </p:sp>
    </p:spTree>
    <p:extLst>
      <p:ext uri="{BB962C8B-B14F-4D97-AF65-F5344CB8AC3E}">
        <p14:creationId xmlns:p14="http://schemas.microsoft.com/office/powerpoint/2010/main" val="2580481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68AC3-D107-494C-B8CA-A17F7D908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Specifying a Texture Mapping Function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06BD04-9567-46B4-8E6B-AE336D89E1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57"/>
          <a:stretch/>
        </p:blipFill>
        <p:spPr>
          <a:xfrm>
            <a:off x="6579502" y="1253331"/>
            <a:ext cx="5545823" cy="534798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52C80-40EB-41D5-AF34-6BB719C17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31342"/>
            <a:ext cx="7252022" cy="4991960"/>
          </a:xfrm>
        </p:spPr>
        <p:txBody>
          <a:bodyPr>
            <a:normAutofit/>
          </a:bodyPr>
          <a:lstStyle/>
          <a:p>
            <a:r>
              <a:rPr lang="en-US" sz="2400" dirty="0"/>
              <a:t>You need to come up with a mapping from </a:t>
            </a:r>
            <a:br>
              <a:rPr lang="en-US" sz="2400" dirty="0"/>
            </a:br>
            <a:br>
              <a:rPr lang="en-US" sz="2400" dirty="0"/>
            </a:br>
            <a:r>
              <a:rPr lang="en-US" sz="2400" i="1" dirty="0"/>
              <a:t>surface vertices </a:t>
            </a:r>
            <a:r>
              <a:rPr lang="en-US" sz="2400" i="1" dirty="0">
                <a:sym typeface="Wingdings" panose="05000000000000000000" pitchFamily="2" charset="2"/>
              </a:rPr>
              <a:t> texture space</a:t>
            </a:r>
            <a:br>
              <a:rPr lang="en-US" sz="2400" i="1" dirty="0">
                <a:sym typeface="Wingdings" panose="05000000000000000000" pitchFamily="2" charset="2"/>
              </a:rPr>
            </a:br>
            <a:endParaRPr lang="en-US" sz="2400" i="1" dirty="0"/>
          </a:p>
          <a:p>
            <a:r>
              <a:rPr lang="en-US" sz="2400" dirty="0"/>
              <a:t>Specify mapping using (</a:t>
            </a:r>
            <a:r>
              <a:rPr lang="en-US" sz="2400" dirty="0" err="1"/>
              <a:t>u,v</a:t>
            </a:r>
            <a:r>
              <a:rPr lang="en-US" sz="2400" dirty="0"/>
              <a:t>) vertex attributes</a:t>
            </a:r>
          </a:p>
          <a:p>
            <a:r>
              <a:rPr lang="en-US" sz="2000" dirty="0"/>
              <a:t>The (</a:t>
            </a:r>
            <a:r>
              <a:rPr lang="en-US" sz="2000" dirty="0" err="1"/>
              <a:t>u,v</a:t>
            </a:r>
            <a:r>
              <a:rPr lang="en-US" sz="2000" dirty="0"/>
              <a:t>) coordinates map into a parametric texture space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Generally (</a:t>
            </a:r>
            <a:r>
              <a:rPr lang="en-US" sz="2400" dirty="0" err="1"/>
              <a:t>u,v</a:t>
            </a:r>
            <a:r>
              <a:rPr lang="en-US" sz="2400" dirty="0"/>
              <a:t>) is in [0,1] x [0, 1]</a:t>
            </a:r>
          </a:p>
          <a:p>
            <a:pPr lvl="1"/>
            <a:r>
              <a:rPr lang="en-US" sz="2000" dirty="0"/>
              <a:t>We can allow coordinates to go outside that range...</a:t>
            </a:r>
          </a:p>
          <a:p>
            <a:pPr lvl="1"/>
            <a:r>
              <a:rPr lang="en-US" sz="2000" dirty="0"/>
              <a:t>if we tell WebGL how to handle that event</a:t>
            </a:r>
            <a:br>
              <a:rPr lang="en-US" sz="2000" dirty="0"/>
            </a:br>
            <a:r>
              <a:rPr lang="en-US" sz="2000" dirty="0"/>
              <a:t>…more on that later</a:t>
            </a:r>
          </a:p>
        </p:txBody>
      </p:sp>
    </p:spTree>
    <p:extLst>
      <p:ext uri="{BB962C8B-B14F-4D97-AF65-F5344CB8AC3E}">
        <p14:creationId xmlns:p14="http://schemas.microsoft.com/office/powerpoint/2010/main" val="2506243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68AC3-D107-494C-B8CA-A17F7D908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A Word About Coordinates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06BD04-9567-46B4-8E6B-AE336D89E1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57"/>
          <a:stretch/>
        </p:blipFill>
        <p:spPr>
          <a:xfrm>
            <a:off x="6579502" y="1253331"/>
            <a:ext cx="5545823" cy="534798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52C80-40EB-41D5-AF34-6BB719C17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31342"/>
            <a:ext cx="7252022" cy="499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will use the following conventions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(</a:t>
            </a:r>
            <a:r>
              <a:rPr lang="en-US" sz="2000" dirty="0" err="1"/>
              <a:t>u,v</a:t>
            </a:r>
            <a:r>
              <a:rPr lang="en-US" sz="2000" dirty="0"/>
              <a:t>) are the texture coordinates in the parametric space</a:t>
            </a:r>
          </a:p>
          <a:p>
            <a:pPr lvl="1"/>
            <a:r>
              <a:rPr lang="en-US" sz="1600" dirty="0"/>
              <a:t>Typically in [0,1]x[0,1]</a:t>
            </a:r>
            <a:br>
              <a:rPr lang="en-US" sz="1600" dirty="0"/>
            </a:br>
            <a:endParaRPr lang="en-US" sz="1600" dirty="0"/>
          </a:p>
          <a:p>
            <a:r>
              <a:rPr lang="en-US" sz="2000" dirty="0"/>
              <a:t>(</a:t>
            </a:r>
            <a:r>
              <a:rPr lang="en-US" sz="2000" dirty="0" err="1"/>
              <a:t>s,t</a:t>
            </a:r>
            <a:r>
              <a:rPr lang="en-US" sz="2000" dirty="0"/>
              <a:t>) are the </a:t>
            </a:r>
            <a:r>
              <a:rPr lang="en-US" sz="2000" dirty="0" err="1"/>
              <a:t>texel</a:t>
            </a:r>
            <a:r>
              <a:rPr lang="en-US" sz="2000" dirty="0"/>
              <a:t> coordinates</a:t>
            </a:r>
          </a:p>
          <a:p>
            <a:pPr lvl="1"/>
            <a:r>
              <a:rPr lang="en-US" sz="1600" dirty="0"/>
              <a:t>For example in a 32x32 image (</a:t>
            </a:r>
            <a:r>
              <a:rPr lang="en-US" sz="1600" dirty="0" err="1"/>
              <a:t>s,t</a:t>
            </a:r>
            <a:r>
              <a:rPr lang="en-US" sz="1600" dirty="0"/>
              <a:t>) would be in [0,31]x[0,31]</a:t>
            </a:r>
          </a:p>
          <a:p>
            <a:pPr lvl="1"/>
            <a:r>
              <a:rPr lang="en-US" sz="1600" dirty="0"/>
              <a:t>(</a:t>
            </a:r>
            <a:r>
              <a:rPr lang="en-US" sz="1600" dirty="0" err="1"/>
              <a:t>s,t</a:t>
            </a:r>
            <a:r>
              <a:rPr lang="en-US" sz="1600" dirty="0"/>
              <a:t>) are floating point coordinates…</a:t>
            </a:r>
          </a:p>
          <a:p>
            <a:pPr lvl="1"/>
            <a:r>
              <a:rPr lang="en-US" sz="1600" dirty="0"/>
              <a:t>…we may not map directly onto an integer </a:t>
            </a:r>
            <a:r>
              <a:rPr lang="en-US" sz="1600" dirty="0" err="1"/>
              <a:t>texel</a:t>
            </a:r>
            <a:r>
              <a:rPr lang="en-US" sz="1600" dirty="0"/>
              <a:t> location</a:t>
            </a:r>
          </a:p>
          <a:p>
            <a:pPr lvl="1"/>
            <a:r>
              <a:rPr lang="en-US" sz="1600" dirty="0"/>
              <a:t>…and then we need to figure out how to choose the closest </a:t>
            </a:r>
            <a:r>
              <a:rPr lang="en-US" sz="1600" dirty="0" err="1"/>
              <a:t>texel</a:t>
            </a:r>
            <a:endParaRPr lang="en-US" sz="1600" dirty="0"/>
          </a:p>
          <a:p>
            <a:pPr lvl="1"/>
            <a:endParaRPr lang="en-US" sz="1600" dirty="0"/>
          </a:p>
          <a:p>
            <a:r>
              <a:rPr lang="en-US" sz="2000" dirty="0"/>
              <a:t>Some websites/books/posts use (</a:t>
            </a:r>
            <a:r>
              <a:rPr lang="en-US" sz="2000" dirty="0" err="1"/>
              <a:t>s,t</a:t>
            </a:r>
            <a:r>
              <a:rPr lang="en-US" sz="2000" dirty="0"/>
              <a:t>) to denote parametric coordinates…so be aware….  </a:t>
            </a:r>
          </a:p>
        </p:txBody>
      </p:sp>
    </p:spTree>
    <p:extLst>
      <p:ext uri="{BB962C8B-B14F-4D97-AF65-F5344CB8AC3E}">
        <p14:creationId xmlns:p14="http://schemas.microsoft.com/office/powerpoint/2010/main" val="2168706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5612AEB3-23F1-D54E-A1CC-CECFDD29C29D}" type="slidenum">
              <a:rPr lang="es-ES" sz="1000">
                <a:latin typeface="Arial" charset="0"/>
              </a:rPr>
              <a:pPr lvl="1"/>
              <a:t>15</a:t>
            </a:fld>
            <a:endParaRPr lang="es-ES" sz="1000">
              <a:latin typeface="Arial" charset="0"/>
            </a:endParaRPr>
          </a:p>
        </p:txBody>
      </p:sp>
      <p:sp>
        <p:nvSpPr>
          <p:cNvPr id="3277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577229" y="2038257"/>
            <a:ext cx="7610476" cy="3670767"/>
          </a:xfrm>
        </p:spPr>
        <p:txBody>
          <a:bodyPr>
            <a:normAutofit/>
          </a:bodyPr>
          <a:lstStyle/>
          <a:p>
            <a:r>
              <a:rPr lang="en-US" sz="2400" dirty="0">
                <a:ea typeface="ＭＳ Ｐゴシック" charset="0"/>
                <a:cs typeface="ＭＳ Ｐゴシック" charset="0"/>
              </a:rPr>
              <a:t>Based on parametric texture coordinates</a:t>
            </a:r>
          </a:p>
          <a:p>
            <a:r>
              <a:rPr lang="en-US" sz="2400" dirty="0">
                <a:ea typeface="ＭＳ Ｐゴシック" charset="0"/>
                <a:cs typeface="ＭＳ Ｐゴシック" charset="0"/>
              </a:rPr>
              <a:t>Specify as a 2D vertex attribute</a:t>
            </a:r>
          </a:p>
        </p:txBody>
      </p:sp>
      <p:grpSp>
        <p:nvGrpSpPr>
          <p:cNvPr id="32772" name="Group 3"/>
          <p:cNvGrpSpPr>
            <a:grpSpLocks/>
          </p:cNvGrpSpPr>
          <p:nvPr/>
        </p:nvGrpSpPr>
        <p:grpSpPr bwMode="auto">
          <a:xfrm>
            <a:off x="2901950" y="4052889"/>
            <a:ext cx="1811338" cy="1804987"/>
            <a:chOff x="868" y="2553"/>
            <a:chExt cx="1141" cy="1137"/>
          </a:xfrm>
        </p:grpSpPr>
        <p:sp>
          <p:nvSpPr>
            <p:cNvPr id="32810" name="Rectangle 4"/>
            <p:cNvSpPr>
              <a:spLocks noChangeArrowheads="1"/>
            </p:cNvSpPr>
            <p:nvPr/>
          </p:nvSpPr>
          <p:spPr bwMode="auto">
            <a:xfrm>
              <a:off x="868" y="3124"/>
              <a:ext cx="566" cy="566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11" name="Rectangle 5"/>
            <p:cNvSpPr>
              <a:spLocks noChangeArrowheads="1"/>
            </p:cNvSpPr>
            <p:nvPr/>
          </p:nvSpPr>
          <p:spPr bwMode="auto">
            <a:xfrm>
              <a:off x="1446" y="3126"/>
              <a:ext cx="563" cy="561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12" name="Rectangle 6"/>
            <p:cNvSpPr>
              <a:spLocks noChangeArrowheads="1"/>
            </p:cNvSpPr>
            <p:nvPr/>
          </p:nvSpPr>
          <p:spPr bwMode="auto">
            <a:xfrm>
              <a:off x="870" y="2553"/>
              <a:ext cx="1139" cy="561"/>
            </a:xfrm>
            <a:prstGeom prst="rect">
              <a:avLst/>
            </a:prstGeom>
            <a:solidFill>
              <a:schemeClr val="tx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773" name="Rectangle 7"/>
          <p:cNvSpPr>
            <a:spLocks noChangeArrowheads="1"/>
          </p:cNvSpPr>
          <p:nvPr/>
        </p:nvSpPr>
        <p:spPr bwMode="auto">
          <a:xfrm>
            <a:off x="2901950" y="4044950"/>
            <a:ext cx="1816100" cy="1816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4" name="Line 8"/>
          <p:cNvSpPr>
            <a:spLocks noChangeShapeType="1"/>
          </p:cNvSpPr>
          <p:nvPr/>
        </p:nvSpPr>
        <p:spPr bwMode="auto">
          <a:xfrm>
            <a:off x="2895600" y="3581400"/>
            <a:ext cx="0" cy="2286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stealth" w="med" len="med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5" name="Line 9"/>
          <p:cNvSpPr>
            <a:spLocks noChangeShapeType="1"/>
          </p:cNvSpPr>
          <p:nvPr/>
        </p:nvSpPr>
        <p:spPr bwMode="auto">
          <a:xfrm>
            <a:off x="2895600" y="5867400"/>
            <a:ext cx="2362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stealth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6" name="Line 10"/>
          <p:cNvSpPr>
            <a:spLocks noChangeShapeType="1"/>
          </p:cNvSpPr>
          <p:nvPr/>
        </p:nvSpPr>
        <p:spPr bwMode="auto">
          <a:xfrm>
            <a:off x="2895600" y="4953000"/>
            <a:ext cx="1828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7" name="Line 11"/>
          <p:cNvSpPr>
            <a:spLocks noChangeShapeType="1"/>
          </p:cNvSpPr>
          <p:nvPr/>
        </p:nvSpPr>
        <p:spPr bwMode="auto">
          <a:xfrm>
            <a:off x="3810000" y="4953000"/>
            <a:ext cx="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78" name="Rectangle 12"/>
          <p:cNvSpPr>
            <a:spLocks noChangeArrowheads="1"/>
          </p:cNvSpPr>
          <p:nvPr/>
        </p:nvSpPr>
        <p:spPr bwMode="auto">
          <a:xfrm>
            <a:off x="4942689" y="5851525"/>
            <a:ext cx="327013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dirty="0">
                <a:latin typeface="Book Antiqua" charset="0"/>
              </a:rPr>
              <a:t>u</a:t>
            </a:r>
          </a:p>
        </p:txBody>
      </p:sp>
      <p:sp>
        <p:nvSpPr>
          <p:cNvPr id="32779" name="Rectangle 13"/>
          <p:cNvSpPr>
            <a:spLocks noChangeArrowheads="1"/>
          </p:cNvSpPr>
          <p:nvPr/>
        </p:nvSpPr>
        <p:spPr bwMode="auto">
          <a:xfrm>
            <a:off x="2509618" y="3413125"/>
            <a:ext cx="316355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dirty="0">
                <a:latin typeface="Book Antiqua" charset="0"/>
              </a:rPr>
              <a:t>v</a:t>
            </a:r>
          </a:p>
        </p:txBody>
      </p:sp>
      <p:sp>
        <p:nvSpPr>
          <p:cNvPr id="32780" name="Rectangle 14"/>
          <p:cNvSpPr>
            <a:spLocks noChangeArrowheads="1"/>
          </p:cNvSpPr>
          <p:nvPr/>
        </p:nvSpPr>
        <p:spPr bwMode="auto">
          <a:xfrm>
            <a:off x="4515267" y="3611563"/>
            <a:ext cx="57066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1, 1</a:t>
            </a:r>
          </a:p>
        </p:txBody>
      </p:sp>
      <p:sp>
        <p:nvSpPr>
          <p:cNvPr id="32781" name="Rectangle 15"/>
          <p:cNvSpPr>
            <a:spLocks noChangeArrowheads="1"/>
          </p:cNvSpPr>
          <p:nvPr/>
        </p:nvSpPr>
        <p:spPr bwMode="auto">
          <a:xfrm>
            <a:off x="2229267" y="3840163"/>
            <a:ext cx="57066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0, 1</a:t>
            </a:r>
          </a:p>
        </p:txBody>
      </p:sp>
      <p:sp>
        <p:nvSpPr>
          <p:cNvPr id="32782" name="Rectangle 16"/>
          <p:cNvSpPr>
            <a:spLocks noChangeArrowheads="1"/>
          </p:cNvSpPr>
          <p:nvPr/>
        </p:nvSpPr>
        <p:spPr bwMode="auto">
          <a:xfrm>
            <a:off x="2534067" y="5897563"/>
            <a:ext cx="57066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0, 0</a:t>
            </a:r>
          </a:p>
        </p:txBody>
      </p:sp>
      <p:sp>
        <p:nvSpPr>
          <p:cNvPr id="32783" name="Rectangle 17"/>
          <p:cNvSpPr>
            <a:spLocks noChangeArrowheads="1"/>
          </p:cNvSpPr>
          <p:nvPr/>
        </p:nvSpPr>
        <p:spPr bwMode="auto">
          <a:xfrm>
            <a:off x="4439067" y="5897563"/>
            <a:ext cx="57066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1, 0</a:t>
            </a:r>
          </a:p>
        </p:txBody>
      </p:sp>
      <p:sp>
        <p:nvSpPr>
          <p:cNvPr id="32784" name="Freeform 18"/>
          <p:cNvSpPr>
            <a:spLocks/>
          </p:cNvSpPr>
          <p:nvPr/>
        </p:nvSpPr>
        <p:spPr bwMode="auto">
          <a:xfrm>
            <a:off x="7010400" y="4038600"/>
            <a:ext cx="1830388" cy="1754188"/>
          </a:xfrm>
          <a:custGeom>
            <a:avLst/>
            <a:gdLst>
              <a:gd name="T0" fmla="*/ 2147483647 w 1153"/>
              <a:gd name="T1" fmla="*/ 0 h 1105"/>
              <a:gd name="T2" fmla="*/ 0 w 1153"/>
              <a:gd name="T3" fmla="*/ 2147483647 h 1105"/>
              <a:gd name="T4" fmla="*/ 2147483647 w 1153"/>
              <a:gd name="T5" fmla="*/ 2147483647 h 1105"/>
              <a:gd name="T6" fmla="*/ 2147483647 w 1153"/>
              <a:gd name="T7" fmla="*/ 0 h 1105"/>
              <a:gd name="T8" fmla="*/ 0 60000 65536"/>
              <a:gd name="T9" fmla="*/ 0 60000 65536"/>
              <a:gd name="T10" fmla="*/ 0 60000 65536"/>
              <a:gd name="T11" fmla="*/ 0 60000 65536"/>
              <a:gd name="T12" fmla="*/ 0 w 1153"/>
              <a:gd name="T13" fmla="*/ 0 h 1105"/>
              <a:gd name="T14" fmla="*/ 1153 w 1153"/>
              <a:gd name="T15" fmla="*/ 1105 h 11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53" h="1105">
                <a:moveTo>
                  <a:pt x="864" y="0"/>
                </a:moveTo>
                <a:lnTo>
                  <a:pt x="0" y="864"/>
                </a:lnTo>
                <a:lnTo>
                  <a:pt x="1152" y="1104"/>
                </a:lnTo>
                <a:lnTo>
                  <a:pt x="864" y="0"/>
                </a:lnTo>
              </a:path>
            </a:pathLst>
          </a:custGeom>
          <a:noFill/>
          <a:ln w="1270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5" name="Line 19"/>
          <p:cNvSpPr>
            <a:spLocks noChangeShapeType="1"/>
          </p:cNvSpPr>
          <p:nvPr/>
        </p:nvSpPr>
        <p:spPr bwMode="auto">
          <a:xfrm>
            <a:off x="7648576" y="4776789"/>
            <a:ext cx="1033463" cy="4032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6" name="Line 20"/>
          <p:cNvSpPr>
            <a:spLocks noChangeShapeType="1"/>
          </p:cNvSpPr>
          <p:nvPr/>
        </p:nvSpPr>
        <p:spPr bwMode="auto">
          <a:xfrm flipH="1">
            <a:off x="7734301" y="4965700"/>
            <a:ext cx="398463" cy="5921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7" name="Freeform 21"/>
          <p:cNvSpPr>
            <a:spLocks/>
          </p:cNvSpPr>
          <p:nvPr/>
        </p:nvSpPr>
        <p:spPr bwMode="auto">
          <a:xfrm>
            <a:off x="3263900" y="4356100"/>
            <a:ext cx="979488" cy="979488"/>
          </a:xfrm>
          <a:custGeom>
            <a:avLst/>
            <a:gdLst>
              <a:gd name="T0" fmla="*/ 0 w 617"/>
              <a:gd name="T1" fmla="*/ 0 h 617"/>
              <a:gd name="T2" fmla="*/ 2147483647 w 617"/>
              <a:gd name="T3" fmla="*/ 2147483647 h 617"/>
              <a:gd name="T4" fmla="*/ 2147483647 w 617"/>
              <a:gd name="T5" fmla="*/ 2147483647 h 617"/>
              <a:gd name="T6" fmla="*/ 0 w 617"/>
              <a:gd name="T7" fmla="*/ 0 h 617"/>
              <a:gd name="T8" fmla="*/ 0 60000 65536"/>
              <a:gd name="T9" fmla="*/ 0 60000 65536"/>
              <a:gd name="T10" fmla="*/ 0 60000 65536"/>
              <a:gd name="T11" fmla="*/ 0 60000 65536"/>
              <a:gd name="T12" fmla="*/ 0 w 617"/>
              <a:gd name="T13" fmla="*/ 0 h 617"/>
              <a:gd name="T14" fmla="*/ 617 w 617"/>
              <a:gd name="T15" fmla="*/ 617 h 61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17" h="617">
                <a:moveTo>
                  <a:pt x="0" y="0"/>
                </a:moveTo>
                <a:lnTo>
                  <a:pt x="248" y="616"/>
                </a:lnTo>
                <a:lnTo>
                  <a:pt x="616" y="432"/>
                </a:lnTo>
                <a:lnTo>
                  <a:pt x="0" y="0"/>
                </a:lnTo>
              </a:path>
            </a:pathLst>
          </a:custGeom>
          <a:noFill/>
          <a:ln w="12700" cap="rnd">
            <a:solidFill>
              <a:schemeClr val="bg2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88" name="Line 22"/>
          <p:cNvSpPr>
            <a:spLocks noChangeShapeType="1"/>
          </p:cNvSpPr>
          <p:nvPr/>
        </p:nvSpPr>
        <p:spPr bwMode="auto">
          <a:xfrm flipV="1">
            <a:off x="4719638" y="4038601"/>
            <a:ext cx="3662362" cy="219075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stealth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89" name="Line 23"/>
          <p:cNvSpPr>
            <a:spLocks noChangeShapeType="1"/>
          </p:cNvSpPr>
          <p:nvPr/>
        </p:nvSpPr>
        <p:spPr bwMode="auto">
          <a:xfrm>
            <a:off x="4719638" y="5362576"/>
            <a:ext cx="2290762" cy="47625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stealth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0" name="Line 24"/>
          <p:cNvSpPr>
            <a:spLocks noChangeShapeType="1"/>
          </p:cNvSpPr>
          <p:nvPr/>
        </p:nvSpPr>
        <p:spPr bwMode="auto">
          <a:xfrm>
            <a:off x="4267200" y="5029201"/>
            <a:ext cx="457200" cy="85725"/>
          </a:xfrm>
          <a:prstGeom prst="line">
            <a:avLst/>
          </a:prstGeom>
          <a:noFill/>
          <a:ln w="12700">
            <a:solidFill>
              <a:schemeClr val="bg2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791" name="Rectangle 25"/>
          <p:cNvSpPr>
            <a:spLocks noChangeArrowheads="1"/>
          </p:cNvSpPr>
          <p:nvPr/>
        </p:nvSpPr>
        <p:spPr bwMode="auto">
          <a:xfrm>
            <a:off x="7383313" y="3611563"/>
            <a:ext cx="200848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 dirty="0">
                <a:latin typeface="Book Antiqua" charset="0"/>
              </a:rPr>
              <a:t>(u, v) = (0.2, 0.8)</a:t>
            </a:r>
          </a:p>
        </p:txBody>
      </p:sp>
      <p:sp>
        <p:nvSpPr>
          <p:cNvPr id="32792" name="Rectangle 26"/>
          <p:cNvSpPr>
            <a:spLocks noChangeArrowheads="1"/>
          </p:cNvSpPr>
          <p:nvPr/>
        </p:nvSpPr>
        <p:spPr bwMode="auto">
          <a:xfrm>
            <a:off x="5990547" y="4983163"/>
            <a:ext cx="112530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(0.4, 0.2)</a:t>
            </a:r>
          </a:p>
        </p:txBody>
      </p:sp>
      <p:sp>
        <p:nvSpPr>
          <p:cNvPr id="32793" name="Rectangle 27"/>
          <p:cNvSpPr>
            <a:spLocks noChangeArrowheads="1"/>
          </p:cNvSpPr>
          <p:nvPr/>
        </p:nvSpPr>
        <p:spPr bwMode="auto">
          <a:xfrm>
            <a:off x="8352747" y="5821363"/>
            <a:ext cx="112530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(0.8, 0.4)</a:t>
            </a:r>
          </a:p>
        </p:txBody>
      </p:sp>
      <p:sp>
        <p:nvSpPr>
          <p:cNvPr id="32794" name="Rectangle 28"/>
          <p:cNvSpPr>
            <a:spLocks noChangeArrowheads="1"/>
          </p:cNvSpPr>
          <p:nvPr/>
        </p:nvSpPr>
        <p:spPr bwMode="auto">
          <a:xfrm>
            <a:off x="8418241" y="3916363"/>
            <a:ext cx="384721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A</a:t>
            </a:r>
          </a:p>
        </p:txBody>
      </p:sp>
      <p:sp>
        <p:nvSpPr>
          <p:cNvPr id="32795" name="Rectangle 29"/>
          <p:cNvSpPr>
            <a:spLocks noChangeArrowheads="1"/>
          </p:cNvSpPr>
          <p:nvPr/>
        </p:nvSpPr>
        <p:spPr bwMode="auto">
          <a:xfrm>
            <a:off x="6762680" y="5516563"/>
            <a:ext cx="343043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B</a:t>
            </a:r>
          </a:p>
        </p:txBody>
      </p:sp>
      <p:sp>
        <p:nvSpPr>
          <p:cNvPr id="32796" name="Rectangle 30"/>
          <p:cNvSpPr>
            <a:spLocks noChangeArrowheads="1"/>
          </p:cNvSpPr>
          <p:nvPr/>
        </p:nvSpPr>
        <p:spPr bwMode="auto">
          <a:xfrm>
            <a:off x="8885050" y="5516563"/>
            <a:ext cx="36708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latin typeface="Book Antiqua" charset="0"/>
              </a:rPr>
              <a:t>C</a:t>
            </a:r>
          </a:p>
        </p:txBody>
      </p:sp>
      <p:sp>
        <p:nvSpPr>
          <p:cNvPr id="32797" name="Rectangle 31"/>
          <p:cNvSpPr>
            <a:spLocks noChangeArrowheads="1"/>
          </p:cNvSpPr>
          <p:nvPr/>
        </p:nvSpPr>
        <p:spPr bwMode="auto">
          <a:xfrm>
            <a:off x="2968695" y="4098925"/>
            <a:ext cx="31418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solidFill>
                  <a:schemeClr val="bg2"/>
                </a:solidFill>
                <a:latin typeface="Book Antiqua" charset="0"/>
              </a:rPr>
              <a:t>a</a:t>
            </a:r>
          </a:p>
        </p:txBody>
      </p:sp>
      <p:sp>
        <p:nvSpPr>
          <p:cNvPr id="32798" name="Rectangle 32"/>
          <p:cNvSpPr>
            <a:spLocks noChangeArrowheads="1"/>
          </p:cNvSpPr>
          <p:nvPr/>
        </p:nvSpPr>
        <p:spPr bwMode="auto">
          <a:xfrm>
            <a:off x="3417886" y="5287963"/>
            <a:ext cx="328616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latin typeface="Book Antiqua" charset="0"/>
              </a:rPr>
              <a:t>b</a:t>
            </a:r>
          </a:p>
        </p:txBody>
      </p:sp>
      <p:sp>
        <p:nvSpPr>
          <p:cNvPr id="32799" name="Rectangle 33"/>
          <p:cNvSpPr>
            <a:spLocks noChangeArrowheads="1"/>
          </p:cNvSpPr>
          <p:nvPr/>
        </p:nvSpPr>
        <p:spPr bwMode="auto">
          <a:xfrm>
            <a:off x="4118113" y="4983163"/>
            <a:ext cx="299762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>
                <a:solidFill>
                  <a:srgbClr val="000000"/>
                </a:solidFill>
                <a:latin typeface="Book Antiqua" charset="0"/>
              </a:rPr>
              <a:t>c</a:t>
            </a:r>
          </a:p>
        </p:txBody>
      </p:sp>
      <p:sp>
        <p:nvSpPr>
          <p:cNvPr id="32800" name="Rectangle 34"/>
          <p:cNvSpPr>
            <a:spLocks noChangeArrowheads="1"/>
          </p:cNvSpPr>
          <p:nvPr/>
        </p:nvSpPr>
        <p:spPr bwMode="auto">
          <a:xfrm>
            <a:off x="2997471" y="3192463"/>
            <a:ext cx="1631409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/>
              <a:t>Texture Space</a:t>
            </a:r>
          </a:p>
        </p:txBody>
      </p:sp>
      <p:sp>
        <p:nvSpPr>
          <p:cNvPr id="32801" name="Rectangle 35"/>
          <p:cNvSpPr>
            <a:spLocks noChangeArrowheads="1"/>
          </p:cNvSpPr>
          <p:nvPr/>
        </p:nvSpPr>
        <p:spPr bwMode="auto">
          <a:xfrm>
            <a:off x="7079120" y="3192463"/>
            <a:ext cx="1546898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/>
          <a:p>
            <a:pPr algn="ctr"/>
            <a:r>
              <a:rPr lang="en-US" sz="2000"/>
              <a:t>Object Space</a:t>
            </a:r>
          </a:p>
        </p:txBody>
      </p:sp>
      <p:sp>
        <p:nvSpPr>
          <p:cNvPr id="32802" name="Freeform 36"/>
          <p:cNvSpPr>
            <a:spLocks/>
          </p:cNvSpPr>
          <p:nvPr/>
        </p:nvSpPr>
        <p:spPr bwMode="auto">
          <a:xfrm>
            <a:off x="7013575" y="4781551"/>
            <a:ext cx="1111250" cy="777875"/>
          </a:xfrm>
          <a:custGeom>
            <a:avLst/>
            <a:gdLst>
              <a:gd name="T0" fmla="*/ 2147483647 w 700"/>
              <a:gd name="T1" fmla="*/ 0 h 490"/>
              <a:gd name="T2" fmla="*/ 2147483647 w 700"/>
              <a:gd name="T3" fmla="*/ 2147483647 h 490"/>
              <a:gd name="T4" fmla="*/ 2147483647 w 700"/>
              <a:gd name="T5" fmla="*/ 2147483647 h 490"/>
              <a:gd name="T6" fmla="*/ 0 w 700"/>
              <a:gd name="T7" fmla="*/ 2147483647 h 490"/>
              <a:gd name="T8" fmla="*/ 2147483647 w 700"/>
              <a:gd name="T9" fmla="*/ 0 h 4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00"/>
              <a:gd name="T16" fmla="*/ 0 h 490"/>
              <a:gd name="T17" fmla="*/ 700 w 700"/>
              <a:gd name="T18" fmla="*/ 490 h 4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00" h="490">
                <a:moveTo>
                  <a:pt x="397" y="0"/>
                </a:moveTo>
                <a:lnTo>
                  <a:pt x="699" y="115"/>
                </a:lnTo>
                <a:lnTo>
                  <a:pt x="452" y="489"/>
                </a:lnTo>
                <a:lnTo>
                  <a:pt x="0" y="396"/>
                </a:lnTo>
                <a:lnTo>
                  <a:pt x="397" y="0"/>
                </a:lnTo>
              </a:path>
            </a:pathLst>
          </a:custGeom>
          <a:solidFill>
            <a:schemeClr val="accent2"/>
          </a:solidFill>
          <a:ln w="12700" cap="rnd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2803" name="Freeform 37"/>
          <p:cNvSpPr>
            <a:spLocks/>
          </p:cNvSpPr>
          <p:nvPr/>
        </p:nvSpPr>
        <p:spPr bwMode="auto">
          <a:xfrm>
            <a:off x="7734300" y="4968875"/>
            <a:ext cx="1106488" cy="820738"/>
          </a:xfrm>
          <a:custGeom>
            <a:avLst/>
            <a:gdLst>
              <a:gd name="T0" fmla="*/ 2147483647 w 697"/>
              <a:gd name="T1" fmla="*/ 0 h 517"/>
              <a:gd name="T2" fmla="*/ 2147483647 w 697"/>
              <a:gd name="T3" fmla="*/ 2147483647 h 517"/>
              <a:gd name="T4" fmla="*/ 2147483647 w 697"/>
              <a:gd name="T5" fmla="*/ 2147483647 h 517"/>
              <a:gd name="T6" fmla="*/ 0 w 697"/>
              <a:gd name="T7" fmla="*/ 2147483647 h 517"/>
              <a:gd name="T8" fmla="*/ 2147483647 w 697"/>
              <a:gd name="T9" fmla="*/ 0 h 51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97"/>
              <a:gd name="T16" fmla="*/ 0 h 517"/>
              <a:gd name="T17" fmla="*/ 697 w 697"/>
              <a:gd name="T18" fmla="*/ 517 h 51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97" h="517">
                <a:moveTo>
                  <a:pt x="247" y="0"/>
                </a:moveTo>
                <a:lnTo>
                  <a:pt x="593" y="131"/>
                </a:lnTo>
                <a:lnTo>
                  <a:pt x="696" y="516"/>
                </a:lnTo>
                <a:lnTo>
                  <a:pt x="0" y="372"/>
                </a:lnTo>
                <a:lnTo>
                  <a:pt x="247" y="0"/>
                </a:lnTo>
              </a:path>
            </a:pathLst>
          </a:custGeom>
          <a:solidFill>
            <a:schemeClr val="accent1"/>
          </a:solidFill>
          <a:ln w="12700" cap="rnd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2804" name="Freeform 38"/>
          <p:cNvSpPr>
            <a:spLocks/>
          </p:cNvSpPr>
          <p:nvPr/>
        </p:nvSpPr>
        <p:spPr bwMode="auto">
          <a:xfrm>
            <a:off x="7654925" y="4046538"/>
            <a:ext cx="1022350" cy="1122362"/>
          </a:xfrm>
          <a:custGeom>
            <a:avLst/>
            <a:gdLst>
              <a:gd name="T0" fmla="*/ 0 w 644"/>
              <a:gd name="T1" fmla="*/ 2147483647 h 707"/>
              <a:gd name="T2" fmla="*/ 2147483647 w 644"/>
              <a:gd name="T3" fmla="*/ 0 h 707"/>
              <a:gd name="T4" fmla="*/ 2147483647 w 644"/>
              <a:gd name="T5" fmla="*/ 2147483647 h 707"/>
              <a:gd name="T6" fmla="*/ 0 w 644"/>
              <a:gd name="T7" fmla="*/ 2147483647 h 707"/>
              <a:gd name="T8" fmla="*/ 0 60000 65536"/>
              <a:gd name="T9" fmla="*/ 0 60000 65536"/>
              <a:gd name="T10" fmla="*/ 0 60000 65536"/>
              <a:gd name="T11" fmla="*/ 0 60000 65536"/>
              <a:gd name="T12" fmla="*/ 0 w 644"/>
              <a:gd name="T13" fmla="*/ 0 h 707"/>
              <a:gd name="T14" fmla="*/ 644 w 644"/>
              <a:gd name="T15" fmla="*/ 707 h 70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4" h="707">
                <a:moveTo>
                  <a:pt x="0" y="458"/>
                </a:moveTo>
                <a:lnTo>
                  <a:pt x="456" y="0"/>
                </a:lnTo>
                <a:lnTo>
                  <a:pt x="643" y="706"/>
                </a:lnTo>
                <a:lnTo>
                  <a:pt x="0" y="458"/>
                </a:lnTo>
              </a:path>
            </a:pathLst>
          </a:custGeom>
          <a:solidFill>
            <a:schemeClr val="tx2"/>
          </a:solidFill>
          <a:ln w="12700" cap="rnd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2805" name="Line 39"/>
          <p:cNvSpPr>
            <a:spLocks noChangeShapeType="1"/>
          </p:cNvSpPr>
          <p:nvPr/>
        </p:nvSpPr>
        <p:spPr bwMode="auto">
          <a:xfrm flipV="1">
            <a:off x="3276600" y="4262439"/>
            <a:ext cx="1447800" cy="85725"/>
          </a:xfrm>
          <a:prstGeom prst="line">
            <a:avLst/>
          </a:prstGeom>
          <a:noFill/>
          <a:ln w="12700">
            <a:solidFill>
              <a:schemeClr val="bg2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6" name="Line 40"/>
          <p:cNvSpPr>
            <a:spLocks noChangeShapeType="1"/>
          </p:cNvSpPr>
          <p:nvPr/>
        </p:nvSpPr>
        <p:spPr bwMode="auto">
          <a:xfrm>
            <a:off x="4724400" y="5110164"/>
            <a:ext cx="4110038" cy="681037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stealth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7" name="Line 41"/>
          <p:cNvSpPr>
            <a:spLocks noChangeShapeType="1"/>
          </p:cNvSpPr>
          <p:nvPr/>
        </p:nvSpPr>
        <p:spPr bwMode="auto">
          <a:xfrm>
            <a:off x="3657601" y="5329239"/>
            <a:ext cx="1057275" cy="33337"/>
          </a:xfrm>
          <a:prstGeom prst="line">
            <a:avLst/>
          </a:prstGeom>
          <a:noFill/>
          <a:ln w="12700">
            <a:solidFill>
              <a:schemeClr val="bg2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808" name="Rectangle 42"/>
          <p:cNvSpPr>
            <a:spLocks noGrp="1" noChangeArrowheads="1"/>
          </p:cNvSpPr>
          <p:nvPr>
            <p:ph type="title"/>
          </p:nvPr>
        </p:nvSpPr>
        <p:spPr>
          <a:xfrm>
            <a:off x="1524001" y="666656"/>
            <a:ext cx="8913813" cy="9144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Mapping a Texture</a:t>
            </a:r>
          </a:p>
        </p:txBody>
      </p:sp>
    </p:spTree>
    <p:extLst>
      <p:ext uri="{BB962C8B-B14F-4D97-AF65-F5344CB8AC3E}">
        <p14:creationId xmlns:p14="http://schemas.microsoft.com/office/powerpoint/2010/main" val="405183869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942F16FB-45EA-F04F-BF7F-BA24110F92A5}" type="slidenum">
              <a:rPr lang="es-ES" sz="1000">
                <a:latin typeface="Arial" charset="0"/>
              </a:rPr>
              <a:pPr lvl="1"/>
              <a:t>16</a:t>
            </a:fld>
            <a:endParaRPr lang="es-ES" sz="1000">
              <a:latin typeface="Arial" charset="0"/>
            </a:endParaRPr>
          </a:p>
        </p:txBody>
      </p:sp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666656"/>
            <a:ext cx="8913813" cy="9144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Mapping a Texture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90724" y="1581057"/>
            <a:ext cx="7610476" cy="3670767"/>
          </a:xfrm>
        </p:spPr>
        <p:txBody>
          <a:bodyPr/>
          <a:lstStyle/>
          <a:p>
            <a:pPr>
              <a:buFontTx/>
              <a:buNone/>
            </a:pPr>
            <a:r>
              <a:rPr lang="en-US" sz="2700" dirty="0">
                <a:ea typeface="ＭＳ Ｐゴシック" charset="0"/>
                <a:cs typeface="ＭＳ Ｐゴシック" charset="0"/>
              </a:rPr>
              <a:t>Can be distortions</a:t>
            </a:r>
          </a:p>
        </p:txBody>
      </p:sp>
      <p:pic>
        <p:nvPicPr>
          <p:cNvPr id="35845" name="Picture 5" descr="AN07F2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4038601"/>
            <a:ext cx="7640638" cy="206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6" name="Text Box 6"/>
          <p:cNvSpPr txBox="1">
            <a:spLocks noChangeArrowheads="1"/>
          </p:cNvSpPr>
          <p:nvPr/>
        </p:nvSpPr>
        <p:spPr bwMode="auto">
          <a:xfrm>
            <a:off x="1981200" y="3200401"/>
            <a:ext cx="261481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good selection</a:t>
            </a:r>
          </a:p>
          <a:p>
            <a:r>
              <a:rPr lang="en-US">
                <a:latin typeface="Arial" charset="0"/>
              </a:rPr>
              <a:t>of tex coordinates</a:t>
            </a:r>
          </a:p>
        </p:txBody>
      </p:sp>
      <p:sp>
        <p:nvSpPr>
          <p:cNvPr id="35847" name="Text Box 7"/>
          <p:cNvSpPr txBox="1">
            <a:spLocks noChangeArrowheads="1"/>
          </p:cNvSpPr>
          <p:nvPr/>
        </p:nvSpPr>
        <p:spPr bwMode="auto">
          <a:xfrm>
            <a:off x="4876800" y="3200401"/>
            <a:ext cx="261481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poor selection</a:t>
            </a:r>
          </a:p>
          <a:p>
            <a:r>
              <a:rPr lang="en-US">
                <a:latin typeface="Arial" charset="0"/>
              </a:rPr>
              <a:t>of tex coordinates</a:t>
            </a:r>
          </a:p>
        </p:txBody>
      </p:sp>
      <p:sp>
        <p:nvSpPr>
          <p:cNvPr id="35848" name="Text Box 8"/>
          <p:cNvSpPr txBox="1">
            <a:spLocks noChangeArrowheads="1"/>
          </p:cNvSpPr>
          <p:nvPr/>
        </p:nvSpPr>
        <p:spPr bwMode="auto">
          <a:xfrm>
            <a:off x="7750176" y="2514600"/>
            <a:ext cx="2945037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dirty="0">
                <a:latin typeface="Arial" charset="0"/>
              </a:rPr>
              <a:t>texture stretched</a:t>
            </a:r>
          </a:p>
          <a:p>
            <a:r>
              <a:rPr lang="en-US" dirty="0">
                <a:latin typeface="Arial" charset="0"/>
              </a:rPr>
              <a:t>over trapezoid </a:t>
            </a:r>
          </a:p>
          <a:p>
            <a:r>
              <a:rPr lang="en-US" dirty="0">
                <a:latin typeface="Arial" charset="0"/>
              </a:rPr>
              <a:t>showing effects of </a:t>
            </a:r>
          </a:p>
          <a:p>
            <a:r>
              <a:rPr lang="en-US" dirty="0">
                <a:latin typeface="Arial" charset="0"/>
              </a:rPr>
              <a:t>bilinear interpolation</a:t>
            </a:r>
          </a:p>
        </p:txBody>
      </p:sp>
    </p:spTree>
    <p:extLst>
      <p:ext uri="{BB962C8B-B14F-4D97-AF65-F5344CB8AC3E}">
        <p14:creationId xmlns:p14="http://schemas.microsoft.com/office/powerpoint/2010/main" val="2463124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B3D0AC8D-82F8-BA46-9447-78CBBD298F9C}" type="slidenum">
              <a:rPr lang="es-ES" sz="1000">
                <a:latin typeface="Arial" charset="0"/>
              </a:rPr>
              <a:pPr lvl="1"/>
              <a:t>17</a:t>
            </a:fld>
            <a:endParaRPr lang="es-ES" sz="1000">
              <a:latin typeface="Arial" charset="0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Basic Steps in </a:t>
            </a:r>
            <a:r>
              <a:rPr lang="en-US" dirty="0" err="1">
                <a:latin typeface="Lato" panose="020F0502020204030203"/>
                <a:ea typeface="ＭＳ Ｐゴシック" charset="0"/>
                <a:cs typeface="ＭＳ Ｐゴシック" charset="0"/>
              </a:rPr>
              <a:t>WebGL</a:t>
            </a:r>
            <a:endParaRPr lang="en-US" dirty="0">
              <a:latin typeface="Lato" panose="020F0502020204030203"/>
              <a:ea typeface="ＭＳ Ｐゴシック" charset="0"/>
              <a:cs typeface="ＭＳ Ｐゴシック" charset="0"/>
            </a:endParaRP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5493" y="1899277"/>
            <a:ext cx="8724900" cy="3670767"/>
          </a:xfrm>
        </p:spPr>
        <p:txBody>
          <a:bodyPr>
            <a:normAutofit lnSpcReduction="10000"/>
          </a:bodyPr>
          <a:lstStyle/>
          <a:p>
            <a:pPr marL="590550" indent="-590550">
              <a:buNone/>
            </a:pPr>
            <a:r>
              <a:rPr lang="en-US" dirty="0">
                <a:ea typeface="ＭＳ Ｐゴシック" charset="0"/>
                <a:cs typeface="ＭＳ Ｐゴシック" charset="0"/>
              </a:rPr>
              <a:t>Three steps to applying a texture</a:t>
            </a:r>
          </a:p>
          <a:p>
            <a:pPr marL="952500" lvl="1" indent="-495300">
              <a:buFontTx/>
              <a:buAutoNum type="arabicPeriod"/>
            </a:pPr>
            <a:r>
              <a:rPr lang="en-US" sz="2600" b="1" dirty="0">
                <a:ea typeface="ＭＳ Ｐゴシック" charset="0"/>
              </a:rPr>
              <a:t>specify the texture</a:t>
            </a:r>
          </a:p>
          <a:p>
            <a:pPr marL="1295400" lvl="2" indent="-381000"/>
            <a:r>
              <a:rPr lang="en-US" sz="2400" dirty="0">
                <a:ea typeface="ＭＳ Ｐゴシック" charset="0"/>
              </a:rPr>
              <a:t>read or generate image</a:t>
            </a:r>
          </a:p>
          <a:p>
            <a:pPr marL="1295400" lvl="2" indent="-381000"/>
            <a:r>
              <a:rPr lang="en-US" sz="2400" dirty="0">
                <a:ea typeface="ＭＳ Ｐゴシック" charset="0"/>
              </a:rPr>
              <a:t>assign to texture</a:t>
            </a:r>
          </a:p>
          <a:p>
            <a:pPr marL="1295400" lvl="2" indent="-381000"/>
            <a:r>
              <a:rPr lang="en-US" sz="2400" dirty="0">
                <a:ea typeface="ＭＳ Ｐゴシック" charset="0"/>
              </a:rPr>
              <a:t>enable texturing</a:t>
            </a:r>
          </a:p>
          <a:p>
            <a:pPr marL="952500" lvl="1" indent="-495300">
              <a:buFontTx/>
              <a:buAutoNum type="arabicPeriod"/>
            </a:pPr>
            <a:r>
              <a:rPr lang="en-US" sz="2600" b="1" dirty="0">
                <a:ea typeface="ＭＳ Ｐゴシック" charset="0"/>
              </a:rPr>
              <a:t>assign texture coordinates to vertices</a:t>
            </a:r>
          </a:p>
          <a:p>
            <a:pPr marL="1295400" lvl="2" indent="-381000">
              <a:buClr>
                <a:schemeClr val="tx1"/>
              </a:buClr>
            </a:pPr>
            <a:r>
              <a:rPr lang="en-US" sz="2400" dirty="0">
                <a:ea typeface="ＭＳ Ｐゴシック" charset="0"/>
              </a:rPr>
              <a:t>proper mapping function is left to application</a:t>
            </a:r>
          </a:p>
          <a:p>
            <a:pPr marL="952500" lvl="1" indent="-495300">
              <a:buFontTx/>
              <a:buAutoNum type="arabicPeriod"/>
            </a:pPr>
            <a:r>
              <a:rPr lang="en-US" sz="2600" b="1" dirty="0">
                <a:ea typeface="ＭＳ Ｐゴシック" charset="0"/>
              </a:rPr>
              <a:t>specify texture parameters</a:t>
            </a:r>
          </a:p>
          <a:p>
            <a:pPr marL="1295400" lvl="2" indent="-381000"/>
            <a:r>
              <a:rPr lang="en-US" sz="2400" dirty="0">
                <a:ea typeface="ＭＳ Ｐゴシック" charset="0"/>
              </a:rPr>
              <a:t>wrapping, filtering</a:t>
            </a:r>
          </a:p>
        </p:txBody>
      </p:sp>
    </p:spTree>
    <p:extLst>
      <p:ext uri="{BB962C8B-B14F-4D97-AF65-F5344CB8AC3E}">
        <p14:creationId xmlns:p14="http://schemas.microsoft.com/office/powerpoint/2010/main" val="195978025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74DF6AD5-75D9-8646-A700-4B4A6C91364A}" type="slidenum">
              <a:rPr lang="es-ES" sz="1000">
                <a:latin typeface="Arial" charset="0"/>
              </a:rPr>
              <a:pPr lvl="1"/>
              <a:t>18</a:t>
            </a:fld>
            <a:endParaRPr lang="es-ES" sz="1000">
              <a:latin typeface="Arial" charset="0"/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39024" y="1635853"/>
            <a:ext cx="11752976" cy="4501393"/>
          </a:xfrm>
          <a:noFill/>
        </p:spPr>
        <p:txBody>
          <a:bodyPr vert="horz" lIns="90488" tIns="44450" rIns="90488" bIns="44450" rtlCol="0">
            <a:normAutofit/>
          </a:bodyPr>
          <a:lstStyle/>
          <a:p>
            <a:r>
              <a:rPr lang="en-US" sz="2700" dirty="0">
                <a:ea typeface="ＭＳ Ｐゴシック" charset="0"/>
                <a:cs typeface="ＭＳ Ｐゴシック" charset="0"/>
              </a:rPr>
              <a:t>Define a texture image from an array of </a:t>
            </a:r>
            <a:br>
              <a:rPr lang="en-US" sz="2700" dirty="0">
                <a:ea typeface="ＭＳ Ｐゴシック" charset="0"/>
                <a:cs typeface="ＭＳ Ｐゴシック" charset="0"/>
              </a:rPr>
            </a:br>
            <a:r>
              <a:rPr lang="en-US" sz="2700" dirty="0">
                <a:ea typeface="ＭＳ Ｐゴシック" charset="0"/>
                <a:cs typeface="ＭＳ Ｐゴシック" charset="0"/>
              </a:rPr>
              <a:t>   </a:t>
            </a:r>
            <a:r>
              <a:rPr lang="en-US" sz="2700" i="1" dirty="0" err="1">
                <a:ea typeface="ＭＳ Ｐゴシック" charset="0"/>
                <a:cs typeface="ＭＳ Ｐゴシック" charset="0"/>
              </a:rPr>
              <a:t>texels</a:t>
            </a:r>
            <a:r>
              <a:rPr lang="en-US" sz="2700" dirty="0">
                <a:ea typeface="ＭＳ Ｐゴシック" charset="0"/>
                <a:cs typeface="ＭＳ Ｐゴシック" charset="0"/>
              </a:rPr>
              <a:t> (texture elements) in CPU memory</a:t>
            </a:r>
            <a:endParaRPr lang="en-US" sz="2200" b="1" dirty="0">
              <a:ea typeface="ＭＳ Ｐゴシック" charset="0"/>
              <a:cs typeface="ＭＳ Ｐゴシック" charset="0"/>
            </a:endParaRPr>
          </a:p>
          <a:p>
            <a:r>
              <a:rPr lang="en-US" sz="2700" dirty="0">
                <a:ea typeface="ＭＳ Ｐゴシック" charset="0"/>
                <a:cs typeface="ＭＳ Ｐゴシック" charset="0"/>
              </a:rPr>
              <a:t>Use an image in a standard format such as JPEG</a:t>
            </a:r>
          </a:p>
          <a:p>
            <a:pPr lvl="1"/>
            <a:r>
              <a:rPr lang="en-US" sz="2200" dirty="0">
                <a:ea typeface="ＭＳ Ｐゴシック" charset="0"/>
              </a:rPr>
              <a:t>Scanned image</a:t>
            </a:r>
          </a:p>
          <a:p>
            <a:pPr lvl="1"/>
            <a:r>
              <a:rPr lang="en-US" sz="2200" dirty="0">
                <a:ea typeface="ＭＳ Ｐゴシック" charset="0"/>
              </a:rPr>
              <a:t>Generate by application code</a:t>
            </a:r>
          </a:p>
          <a:p>
            <a:r>
              <a:rPr lang="en-US" sz="2700" dirty="0" err="1">
                <a:ea typeface="ＭＳ Ｐゴシック" charset="0"/>
                <a:cs typeface="ＭＳ Ｐゴシック" charset="0"/>
              </a:rPr>
              <a:t>WebGL</a:t>
            </a:r>
            <a:r>
              <a:rPr lang="en-US" sz="2700" dirty="0">
                <a:ea typeface="ＭＳ Ｐゴシック" charset="0"/>
                <a:cs typeface="ＭＳ Ｐゴシック" charset="0"/>
              </a:rPr>
              <a:t> supports only 2 dimensional texture maps</a:t>
            </a:r>
          </a:p>
          <a:p>
            <a:pPr lvl="1"/>
            <a:r>
              <a:rPr lang="en-US" sz="2200" dirty="0">
                <a:ea typeface="ＭＳ Ｐゴシック" charset="0"/>
              </a:rPr>
              <a:t>no need to enable as in desktop OpenGL</a:t>
            </a:r>
          </a:p>
          <a:p>
            <a:pPr lvl="1"/>
            <a:r>
              <a:rPr lang="en-US" sz="2200" dirty="0">
                <a:ea typeface="ＭＳ Ｐゴシック" charset="0"/>
              </a:rPr>
              <a:t>desktop OpenGL supports 1-4 dimensional texture maps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type="title"/>
          </p:nvPr>
        </p:nvSpPr>
        <p:spPr>
          <a:xfrm>
            <a:off x="2895600" y="228600"/>
            <a:ext cx="7086600" cy="1066800"/>
          </a:xfrm>
        </p:spPr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Specifying a Texture Image</a:t>
            </a:r>
          </a:p>
        </p:txBody>
      </p:sp>
    </p:spTree>
    <p:extLst>
      <p:ext uri="{BB962C8B-B14F-4D97-AF65-F5344CB8AC3E}">
        <p14:creationId xmlns:p14="http://schemas.microsoft.com/office/powerpoint/2010/main" val="2826320105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8F39ED5E-43C9-2044-8377-43301E8631B9}" type="slidenum">
              <a:rPr lang="es-ES" sz="1000">
                <a:latin typeface="Arial" charset="0"/>
              </a:rPr>
              <a:pPr lvl="1"/>
              <a:t>19</a:t>
            </a:fld>
            <a:endParaRPr lang="es-ES" sz="1000">
              <a:latin typeface="Arial" charset="0"/>
            </a:endParaRPr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368768"/>
            <a:ext cx="8913813" cy="914400"/>
          </a:xfrm>
        </p:spPr>
        <p:txBody>
          <a:bodyPr/>
          <a:lstStyle/>
          <a:p>
            <a:r>
              <a:rPr lang="en-US" sz="3300" dirty="0">
                <a:latin typeface="Arial" charset="0"/>
                <a:ea typeface="ＭＳ Ｐゴシック" charset="0"/>
                <a:cs typeface="ＭＳ Ｐゴシック" charset="0"/>
              </a:rPr>
              <a:t>Define Image as a Texture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9800" y="1524000"/>
            <a:ext cx="7772400" cy="48006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gl.texImage2D( target, level, components,</a:t>
            </a:r>
            <a:b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</a:b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   w, h, border, format, type, </a:t>
            </a:r>
            <a:r>
              <a:rPr lang="en-US" sz="2000" b="1" dirty="0" err="1">
                <a:latin typeface="Courier New" charset="0"/>
                <a:ea typeface="ＭＳ Ｐゴシック" charset="0"/>
                <a:cs typeface="ＭＳ Ｐゴシック" charset="0"/>
              </a:rPr>
              <a:t>texels</a:t>
            </a:r>
            <a:r>
              <a:rPr lang="en-US" sz="2400" b="1" dirty="0">
                <a:latin typeface="Courier New" charset="0"/>
                <a:ea typeface="ＭＳ Ｐゴシック" charset="0"/>
                <a:cs typeface="ＭＳ Ｐゴシック" charset="0"/>
              </a:rPr>
              <a:t> );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1400" b="1" dirty="0">
              <a:latin typeface="Courier New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b="1" dirty="0">
                <a:latin typeface="Courier New" charset="0"/>
                <a:ea typeface="ＭＳ Ｐゴシック" charset="0"/>
                <a:cs typeface="ＭＳ Ｐゴシック" charset="0"/>
              </a:rPr>
              <a:t>	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target: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type of texture, e.g.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 GL_TEXTURE_2D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level: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used for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mipmapping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 (discussed later)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components: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elements per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texel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w, h: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width and height of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b="1" dirty="0" err="1">
                <a:latin typeface="Courier New" charset="0"/>
                <a:ea typeface="ＭＳ Ｐゴシック" charset="0"/>
                <a:cs typeface="ＭＳ Ｐゴシック" charset="0"/>
              </a:rPr>
              <a:t>texels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in pixels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border: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used for smoothing (discussed later)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format and type: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describe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texels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	</a:t>
            </a:r>
            <a:r>
              <a:rPr lang="en-US" sz="2000" b="1" dirty="0" err="1">
                <a:latin typeface="Courier New" charset="0"/>
                <a:ea typeface="ＭＳ Ｐゴシック" charset="0"/>
                <a:cs typeface="ＭＳ Ｐゴシック" charset="0"/>
              </a:rPr>
              <a:t>texels</a:t>
            </a:r>
            <a:r>
              <a:rPr lang="en-US" sz="2000" b="1" dirty="0">
                <a:latin typeface="Courier New" charset="0"/>
                <a:ea typeface="ＭＳ Ｐゴシック" charset="0"/>
                <a:cs typeface="ＭＳ Ｐゴシック" charset="0"/>
              </a:rPr>
              <a:t>: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pointer to </a:t>
            </a:r>
            <a:r>
              <a:rPr lang="en-US" sz="2400" dirty="0" err="1">
                <a:latin typeface="Arial" charset="0"/>
                <a:ea typeface="ＭＳ Ｐゴシック" charset="0"/>
                <a:cs typeface="ＭＳ Ｐゴシック" charset="0"/>
              </a:rPr>
              <a:t>texel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 array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  <a:buFontTx/>
              <a:buNone/>
            </a:pPr>
            <a:endParaRPr lang="en-US" sz="2000" b="1" dirty="0">
              <a:latin typeface="Courier New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90000"/>
              </a:lnSpc>
            </a:pPr>
            <a:endParaRPr lang="en-US" sz="27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808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6F67997A-430A-374C-AC9D-144C8A812A04}" type="slidenum">
              <a:rPr lang="es-ES" sz="1000">
                <a:latin typeface="Arial" charset="0"/>
              </a:rPr>
              <a:pPr lvl="1"/>
              <a:t>2</a:t>
            </a:fld>
            <a:endParaRPr lang="es-ES" sz="1000">
              <a:latin typeface="Arial" charset="0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The Limits of Geometric Modeling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7171" y="1509532"/>
            <a:ext cx="10284370" cy="4724400"/>
          </a:xfrm>
        </p:spPr>
        <p:txBody>
          <a:bodyPr/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Graphics cards can render over 10 billion polygons per second</a:t>
            </a:r>
          </a:p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That number is still insufficient for many visual phenomena</a:t>
            </a:r>
          </a:p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Consider rendering a herd of bumpy-skinned dinosaurs</a:t>
            </a:r>
          </a:p>
          <a:p>
            <a:pPr marL="0" indent="0">
              <a:buNone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349250" lvl="1" indent="0">
              <a:buNone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1338"/>
          <a:stretch/>
        </p:blipFill>
        <p:spPr>
          <a:xfrm>
            <a:off x="1307601" y="2910981"/>
            <a:ext cx="8163347" cy="361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79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1754188" y="209456"/>
            <a:ext cx="8913813" cy="914400"/>
          </a:xfrm>
        </p:spPr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Example</a:t>
            </a: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A95FCF3C-94E3-A840-962C-70EEEA016A07}" type="slidenum">
              <a:rPr lang="es-ES" sz="1000">
                <a:latin typeface="Arial" charset="0"/>
              </a:rPr>
              <a:pPr lvl="1"/>
              <a:t>20</a:t>
            </a:fld>
            <a:endParaRPr lang="es-ES" sz="1000"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54187" y="3902175"/>
            <a:ext cx="8839200" cy="258532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function </a:t>
            </a:r>
            <a:r>
              <a:rPr lang="en-US" dirty="0" err="1"/>
              <a:t>handleLoadedTexture</a:t>
            </a:r>
            <a:r>
              <a:rPr lang="en-US" dirty="0"/>
              <a:t>(texture) {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texture);</a:t>
            </a:r>
          </a:p>
          <a:p>
            <a:r>
              <a:rPr lang="en-US" dirty="0"/>
              <a:t>        </a:t>
            </a:r>
            <a:r>
              <a:rPr lang="en-US" dirty="0" err="1"/>
              <a:t>gl.pixelStorei</a:t>
            </a:r>
            <a:r>
              <a:rPr lang="en-US" dirty="0"/>
              <a:t>(</a:t>
            </a:r>
            <a:r>
              <a:rPr lang="en-US" dirty="0" err="1"/>
              <a:t>gl.UNPACK_FLIP_Y_WEBGL</a:t>
            </a:r>
            <a:r>
              <a:rPr lang="en-US" dirty="0"/>
              <a:t>, true);</a:t>
            </a:r>
          </a:p>
          <a:p>
            <a:r>
              <a:rPr lang="en-US" dirty="0"/>
              <a:t>        gl.texImage2D(gl.TEXTURE_2D, 0, </a:t>
            </a:r>
            <a:r>
              <a:rPr lang="en-US" dirty="0" err="1"/>
              <a:t>gl.RGBA</a:t>
            </a:r>
            <a:r>
              <a:rPr lang="en-US" dirty="0"/>
              <a:t>, </a:t>
            </a:r>
            <a:r>
              <a:rPr lang="en-US" dirty="0" err="1"/>
              <a:t>gl.RGBA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                                   </a:t>
            </a:r>
            <a:r>
              <a:rPr lang="en-US" dirty="0" err="1"/>
              <a:t>gl.UNSIGNED_BYTE</a:t>
            </a:r>
            <a:r>
              <a:rPr lang="en-US" dirty="0"/>
              <a:t>, </a:t>
            </a:r>
            <a:r>
              <a:rPr lang="en-US" dirty="0" err="1"/>
              <a:t>texture.image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gl.texParameteri</a:t>
            </a:r>
            <a:r>
              <a:rPr lang="en-US" dirty="0"/>
              <a:t>(gl.TEXTURE_2D, </a:t>
            </a:r>
            <a:r>
              <a:rPr lang="en-US" dirty="0" err="1"/>
              <a:t>gl.TEXTURE_MAG_FILTER</a:t>
            </a:r>
            <a:r>
              <a:rPr lang="en-US" dirty="0"/>
              <a:t>, </a:t>
            </a:r>
            <a:r>
              <a:rPr lang="en-US" dirty="0" err="1"/>
              <a:t>gl.NEAREST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gl.texParameteri</a:t>
            </a:r>
            <a:r>
              <a:rPr lang="en-US" dirty="0"/>
              <a:t>(gl.TEXTURE_2D, </a:t>
            </a:r>
            <a:r>
              <a:rPr lang="en-US" dirty="0" err="1"/>
              <a:t>gl.TEXTURE_MIN_FILTER</a:t>
            </a:r>
            <a:r>
              <a:rPr lang="en-US" dirty="0"/>
              <a:t>, </a:t>
            </a:r>
            <a:r>
              <a:rPr lang="en-US" dirty="0" err="1"/>
              <a:t>gl.NEAREST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null);</a:t>
            </a:r>
          </a:p>
          <a:p>
            <a:r>
              <a:rPr lang="en-US" dirty="0"/>
              <a:t>    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99597" y="1377413"/>
            <a:ext cx="822736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latin typeface="Lato" panose="020F0502020204030203"/>
              </a:rPr>
              <a:t>Once the image data is loaded into an array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latin typeface="Lato" panose="020F0502020204030203"/>
              </a:rPr>
              <a:t>We’ll discuss how to do that in a future lecture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latin typeface="Lato" panose="020F0502020204030203"/>
              </a:rPr>
              <a:t>You then need to tell </a:t>
            </a:r>
            <a:r>
              <a:rPr lang="en-US" sz="2400" dirty="0" err="1">
                <a:latin typeface="Lato" panose="020F0502020204030203"/>
              </a:rPr>
              <a:t>WebGL</a:t>
            </a:r>
            <a:r>
              <a:rPr lang="en-US" sz="2400" dirty="0">
                <a:latin typeface="Lato" panose="020F0502020204030203"/>
              </a:rPr>
              <a:t> the image is a texture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latin typeface="Lato" panose="020F0502020204030203"/>
              </a:rPr>
              <a:t>WebGL</a:t>
            </a:r>
            <a:r>
              <a:rPr lang="en-US" sz="2400" dirty="0">
                <a:latin typeface="Lato" panose="020F0502020204030203"/>
              </a:rPr>
              <a:t> has a concept of the </a:t>
            </a:r>
            <a:r>
              <a:rPr lang="en-US" sz="2400" i="1" dirty="0">
                <a:latin typeface="Lato" panose="020F0502020204030203"/>
              </a:rPr>
              <a:t>current</a:t>
            </a:r>
            <a:r>
              <a:rPr lang="en-US" sz="2400" dirty="0">
                <a:latin typeface="Lato" panose="020F0502020204030203"/>
              </a:rPr>
              <a:t> texture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 err="1">
                <a:latin typeface="Lato" panose="020F0502020204030203"/>
              </a:rPr>
              <a:t>gl.bindTexture</a:t>
            </a:r>
            <a:r>
              <a:rPr lang="en-US" sz="2000" dirty="0">
                <a:latin typeface="Lato" panose="020F0502020204030203"/>
              </a:rPr>
              <a:t> sets the current texture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latin typeface="Lato" panose="020F0502020204030203"/>
              </a:rPr>
              <a:t>this is the texture that gets operated on</a:t>
            </a:r>
          </a:p>
        </p:txBody>
      </p:sp>
    </p:spTree>
    <p:extLst>
      <p:ext uri="{BB962C8B-B14F-4D97-AF65-F5344CB8AC3E}">
        <p14:creationId xmlns:p14="http://schemas.microsoft.com/office/powerpoint/2010/main" val="3338229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1754188" y="209456"/>
            <a:ext cx="8913813" cy="914400"/>
          </a:xfrm>
        </p:spPr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Example</a:t>
            </a: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A95FCF3C-94E3-A840-962C-70EEEA016A07}" type="slidenum">
              <a:rPr lang="es-ES" sz="1000">
                <a:latin typeface="Arial" charset="0"/>
              </a:rPr>
              <a:pPr lvl="1"/>
              <a:t>21</a:t>
            </a:fld>
            <a:endParaRPr lang="es-ES" sz="1000"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54187" y="3902175"/>
            <a:ext cx="8839200" cy="258532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function </a:t>
            </a:r>
            <a:r>
              <a:rPr lang="en-US" dirty="0" err="1"/>
              <a:t>handleLoadedTexture</a:t>
            </a:r>
            <a:r>
              <a:rPr lang="en-US" dirty="0"/>
              <a:t>(texture) {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texture);</a:t>
            </a:r>
          </a:p>
          <a:p>
            <a:r>
              <a:rPr lang="en-US" dirty="0"/>
              <a:t>        </a:t>
            </a:r>
            <a:r>
              <a:rPr lang="en-US" dirty="0" err="1">
                <a:solidFill>
                  <a:srgbClr val="FF0000"/>
                </a:solidFill>
              </a:rPr>
              <a:t>gl.pixelStorei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gl.UNPACK_FLIP_Y_WEBGL</a:t>
            </a:r>
            <a:r>
              <a:rPr lang="en-US" dirty="0">
                <a:solidFill>
                  <a:srgbClr val="FF0000"/>
                </a:solidFill>
              </a:rPr>
              <a:t>, true);</a:t>
            </a:r>
          </a:p>
          <a:p>
            <a:r>
              <a:rPr lang="en-US" dirty="0"/>
              <a:t>        gl.texImage2D(gl.TEXTURE_2D, 0, </a:t>
            </a:r>
            <a:r>
              <a:rPr lang="en-US" dirty="0" err="1"/>
              <a:t>gl.RGBA</a:t>
            </a:r>
            <a:r>
              <a:rPr lang="en-US" dirty="0"/>
              <a:t>, </a:t>
            </a:r>
            <a:r>
              <a:rPr lang="en-US" dirty="0" err="1"/>
              <a:t>gl.RGBA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                                   </a:t>
            </a:r>
            <a:r>
              <a:rPr lang="en-US" dirty="0" err="1"/>
              <a:t>gl.UNSIGNED_BYTE</a:t>
            </a:r>
            <a:r>
              <a:rPr lang="en-US" dirty="0"/>
              <a:t>, </a:t>
            </a:r>
            <a:r>
              <a:rPr lang="en-US" dirty="0" err="1"/>
              <a:t>texture.image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gl.texParameteri</a:t>
            </a:r>
            <a:r>
              <a:rPr lang="en-US" dirty="0"/>
              <a:t>(gl.TEXTURE_2D, </a:t>
            </a:r>
            <a:r>
              <a:rPr lang="en-US" dirty="0" err="1"/>
              <a:t>gl.TEXTURE_MAG_FILTER</a:t>
            </a:r>
            <a:r>
              <a:rPr lang="en-US" dirty="0"/>
              <a:t>, </a:t>
            </a:r>
            <a:r>
              <a:rPr lang="en-US" dirty="0" err="1"/>
              <a:t>gl.NEAREST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gl.texParameteri</a:t>
            </a:r>
            <a:r>
              <a:rPr lang="en-US" dirty="0"/>
              <a:t>(gl.TEXTURE_2D, </a:t>
            </a:r>
            <a:r>
              <a:rPr lang="en-US" dirty="0" err="1"/>
              <a:t>gl.TEXTURE_MIN_FILTER</a:t>
            </a:r>
            <a:r>
              <a:rPr lang="en-US" dirty="0"/>
              <a:t>, </a:t>
            </a:r>
            <a:r>
              <a:rPr lang="en-US" dirty="0" err="1"/>
              <a:t>gl.NEAREST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null);</a:t>
            </a:r>
          </a:p>
          <a:p>
            <a:r>
              <a:rPr lang="en-US" dirty="0"/>
              <a:t>    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24001" y="1377413"/>
            <a:ext cx="9069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When the image data is given to </a:t>
            </a:r>
            <a:r>
              <a:rPr lang="en-US" sz="2000" dirty="0" err="1">
                <a:latin typeface="Lato"/>
              </a:rPr>
              <a:t>WebGL</a:t>
            </a:r>
            <a:r>
              <a:rPr lang="en-US" sz="2000" dirty="0">
                <a:latin typeface="Lato"/>
              </a:rPr>
              <a:t> you tell it how to “unpack” it</a:t>
            </a:r>
          </a:p>
          <a:p>
            <a:pPr marL="285750" indent="-285750">
              <a:buFont typeface="Arial"/>
              <a:buChar char="•"/>
            </a:pPr>
            <a:endParaRPr lang="en-US" sz="2000" dirty="0">
              <a:latin typeface="Lato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Here, we tell it to flip the image vertically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Most image formats increase </a:t>
            </a:r>
            <a:r>
              <a:rPr lang="en-US" sz="2000" dirty="0" err="1">
                <a:latin typeface="Lato"/>
              </a:rPr>
              <a:t>coords</a:t>
            </a:r>
            <a:r>
              <a:rPr lang="en-US" sz="2000" dirty="0">
                <a:latin typeface="Lato"/>
              </a:rPr>
              <a:t> going down vertical axis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 err="1">
                <a:latin typeface="Lato"/>
              </a:rPr>
              <a:t>WebGL</a:t>
            </a:r>
            <a:r>
              <a:rPr lang="en-US" sz="2000" dirty="0">
                <a:latin typeface="Lato"/>
              </a:rPr>
              <a:t> expects the coordinates to increase going up</a:t>
            </a:r>
          </a:p>
        </p:txBody>
      </p:sp>
    </p:spTree>
    <p:extLst>
      <p:ext uri="{BB962C8B-B14F-4D97-AF65-F5344CB8AC3E}">
        <p14:creationId xmlns:p14="http://schemas.microsoft.com/office/powerpoint/2010/main" val="1386254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1754188" y="209456"/>
            <a:ext cx="8913813" cy="914400"/>
          </a:xfrm>
        </p:spPr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Example</a:t>
            </a: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A95FCF3C-94E3-A840-962C-70EEEA016A07}" type="slidenum">
              <a:rPr lang="es-ES" sz="1000">
                <a:latin typeface="Arial" charset="0"/>
              </a:rPr>
              <a:pPr lvl="1"/>
              <a:t>22</a:t>
            </a:fld>
            <a:endParaRPr lang="es-ES" sz="1000"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54187" y="3902175"/>
            <a:ext cx="8839200" cy="258532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function </a:t>
            </a:r>
            <a:r>
              <a:rPr lang="en-US" dirty="0" err="1"/>
              <a:t>handleLoadedTexture</a:t>
            </a:r>
            <a:r>
              <a:rPr lang="en-US" dirty="0"/>
              <a:t>(texture) {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texture);</a:t>
            </a:r>
          </a:p>
          <a:p>
            <a:r>
              <a:rPr lang="en-US" dirty="0"/>
              <a:t>        </a:t>
            </a:r>
            <a:r>
              <a:rPr lang="en-US" dirty="0" err="1"/>
              <a:t>gl.pixelStorei</a:t>
            </a:r>
            <a:r>
              <a:rPr lang="en-US" dirty="0"/>
              <a:t>(</a:t>
            </a:r>
            <a:r>
              <a:rPr lang="en-US" dirty="0" err="1"/>
              <a:t>gl.UNPACK_FLIP_Y_WEBGL</a:t>
            </a:r>
            <a:r>
              <a:rPr lang="en-US" dirty="0"/>
              <a:t>, true);</a:t>
            </a:r>
          </a:p>
          <a:p>
            <a:r>
              <a:rPr lang="en-US" dirty="0"/>
              <a:t>        gl.texImage2D(gl.TEXTURE_2D, 0, </a:t>
            </a:r>
            <a:r>
              <a:rPr lang="en-US" dirty="0" err="1"/>
              <a:t>gl.RGBA</a:t>
            </a:r>
            <a:r>
              <a:rPr lang="en-US" dirty="0"/>
              <a:t>, </a:t>
            </a:r>
            <a:r>
              <a:rPr lang="en-US" dirty="0" err="1"/>
              <a:t>gl.RGBA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                                   </a:t>
            </a:r>
            <a:r>
              <a:rPr lang="en-US" dirty="0" err="1"/>
              <a:t>gl.UNSIGNED_BYTE</a:t>
            </a:r>
            <a:r>
              <a:rPr lang="en-US" dirty="0"/>
              <a:t>, </a:t>
            </a:r>
            <a:r>
              <a:rPr lang="en-US" dirty="0" err="1"/>
              <a:t>texture.image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>
                <a:solidFill>
                  <a:srgbClr val="FF0000"/>
                </a:solidFill>
              </a:rPr>
              <a:t>gl.texParameteri</a:t>
            </a:r>
            <a:r>
              <a:rPr lang="en-US" dirty="0">
                <a:solidFill>
                  <a:srgbClr val="FF0000"/>
                </a:solidFill>
              </a:rPr>
              <a:t>(gl.TEXTURE_2D, </a:t>
            </a:r>
            <a:r>
              <a:rPr lang="en-US" dirty="0" err="1">
                <a:solidFill>
                  <a:srgbClr val="FF0000"/>
                </a:solidFill>
              </a:rPr>
              <a:t>gl.TEXTURE_MAG_FILTER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gl.NEAREST</a:t>
            </a:r>
            <a:r>
              <a:rPr lang="en-US" dirty="0">
                <a:solidFill>
                  <a:srgbClr val="FF0000"/>
                </a:solidFill>
              </a:rPr>
              <a:t>);</a:t>
            </a:r>
          </a:p>
          <a:p>
            <a:r>
              <a:rPr lang="en-US" dirty="0">
                <a:solidFill>
                  <a:srgbClr val="FF0000"/>
                </a:solidFill>
              </a:rPr>
              <a:t>        </a:t>
            </a:r>
            <a:r>
              <a:rPr lang="en-US" dirty="0" err="1">
                <a:solidFill>
                  <a:srgbClr val="FF0000"/>
                </a:solidFill>
              </a:rPr>
              <a:t>gl.texParameteri</a:t>
            </a:r>
            <a:r>
              <a:rPr lang="en-US" dirty="0">
                <a:solidFill>
                  <a:srgbClr val="FF0000"/>
                </a:solidFill>
              </a:rPr>
              <a:t>(gl.TEXTURE_2D, </a:t>
            </a:r>
            <a:r>
              <a:rPr lang="en-US" dirty="0" err="1">
                <a:solidFill>
                  <a:srgbClr val="FF0000"/>
                </a:solidFill>
              </a:rPr>
              <a:t>gl.TEXTURE_MIN_FILTER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gl.NEAREST</a:t>
            </a:r>
            <a:r>
              <a:rPr lang="en-US" dirty="0">
                <a:solidFill>
                  <a:srgbClr val="FF0000"/>
                </a:solidFill>
              </a:rPr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gl.bindTexture</a:t>
            </a:r>
            <a:r>
              <a:rPr lang="en-US" dirty="0"/>
              <a:t>(gl.TEXTURE_2D, null);</a:t>
            </a:r>
          </a:p>
          <a:p>
            <a:r>
              <a:rPr lang="en-US" dirty="0"/>
              <a:t>    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99597" y="1377414"/>
            <a:ext cx="82273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We can  give </a:t>
            </a:r>
            <a:r>
              <a:rPr lang="en-US" sz="2000" dirty="0" err="1">
                <a:latin typeface="Lato"/>
              </a:rPr>
              <a:t>WebGL</a:t>
            </a:r>
            <a:r>
              <a:rPr lang="en-US" sz="2000" dirty="0">
                <a:latin typeface="Lato"/>
              </a:rPr>
              <a:t> hints about how to scale the image data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Need to magnify if we have lots of fragments and few </a:t>
            </a:r>
            <a:r>
              <a:rPr lang="en-US" sz="2000" dirty="0" err="1">
                <a:latin typeface="Lato"/>
              </a:rPr>
              <a:t>texels</a:t>
            </a:r>
            <a:endParaRPr lang="en-US" sz="2000" dirty="0">
              <a:latin typeface="Lato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latin typeface="Lato"/>
              </a:rPr>
              <a:t>Need to minify if we have few fragments and lots of </a:t>
            </a:r>
            <a:r>
              <a:rPr lang="en-US" sz="2000" dirty="0" err="1">
                <a:latin typeface="Lato"/>
              </a:rPr>
              <a:t>texels</a:t>
            </a:r>
            <a:endParaRPr lang="en-US" sz="2000" dirty="0">
              <a:latin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117047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5430"/>
          <a:stretch/>
        </p:blipFill>
        <p:spPr>
          <a:xfrm>
            <a:off x="3445099" y="449838"/>
            <a:ext cx="8634014" cy="561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282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289C-5F8E-4F0A-85E7-CD259E8A8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Magnification: Nearest Neighbor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CB3618-70D4-4D03-9BF5-FA567C84C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2514" y="2086378"/>
            <a:ext cx="9446972" cy="357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7149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B6BFC-C4EB-468C-AC89-2A5B3EBED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Magnification: Bilinear Interpolation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9A336-7F3B-457B-AD62-A14D8AFA7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bilinear interpolation, we estimate a value for a function</a:t>
            </a:r>
          </a:p>
          <a:p>
            <a:pPr lvl="1"/>
            <a:r>
              <a:rPr lang="en-US" dirty="0"/>
              <a:t>On a 2D grid…with function samples at the grid vertices</a:t>
            </a:r>
          </a:p>
          <a:p>
            <a:r>
              <a:rPr lang="en-US" dirty="0"/>
              <a:t>We interpolate first in one direction (e.g. the x direction) </a:t>
            </a:r>
          </a:p>
          <a:p>
            <a:pPr lvl="1"/>
            <a:r>
              <a:rPr lang="en-US" dirty="0"/>
              <a:t>Interpolate using linear interpolation twice</a:t>
            </a:r>
          </a:p>
          <a:p>
            <a:pPr lvl="1"/>
            <a:r>
              <a:rPr lang="en-US" dirty="0"/>
              <a:t>Find 2 points…one on each edge</a:t>
            </a:r>
          </a:p>
          <a:p>
            <a:r>
              <a:rPr lang="en-US" dirty="0"/>
              <a:t>Then interpolate in the other direction (e.g. the y direction)</a:t>
            </a:r>
          </a:p>
          <a:p>
            <a:pPr lvl="1"/>
            <a:r>
              <a:rPr lang="en-US" dirty="0"/>
              <a:t>Linear interpolation again</a:t>
            </a:r>
          </a:p>
          <a:p>
            <a:pPr lvl="1"/>
            <a:r>
              <a:rPr lang="en-US" dirty="0"/>
              <a:t>Between the two points from the first round of interpolation</a:t>
            </a:r>
          </a:p>
        </p:txBody>
      </p:sp>
    </p:spTree>
    <p:extLst>
      <p:ext uri="{BB962C8B-B14F-4D97-AF65-F5344CB8AC3E}">
        <p14:creationId xmlns:p14="http://schemas.microsoft.com/office/powerpoint/2010/main" val="8551416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6FF7A-36A2-4029-A8D3-E50F22A03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Magnification: Bilinear Interpolation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19FA4C-4A9F-464F-8ED6-FB3162E75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76" y="1422400"/>
            <a:ext cx="11363699" cy="527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111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1ACC-DD76-4801-A15A-74107B73F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Bound (</a:t>
            </a:r>
            <a:r>
              <a:rPr lang="en-US" dirty="0" err="1"/>
              <a:t>u,v</a:t>
            </a:r>
            <a:r>
              <a:rPr lang="en-US" dirty="0"/>
              <a:t>) Coordinates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959BD-336B-4FD3-8813-C0210B5E0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169" y="1602154"/>
            <a:ext cx="11064631" cy="4574809"/>
          </a:xfrm>
        </p:spPr>
        <p:txBody>
          <a:bodyPr/>
          <a:lstStyle/>
          <a:p>
            <a:r>
              <a:rPr lang="en-US" dirty="0"/>
              <a:t>We can let (</a:t>
            </a:r>
            <a:r>
              <a:rPr lang="en-US" dirty="0" err="1"/>
              <a:t>u,v</a:t>
            </a:r>
            <a:r>
              <a:rPr lang="en-US" dirty="0"/>
              <a:t>) coordinates be outside the range [0,1]</a:t>
            </a:r>
          </a:p>
          <a:p>
            <a:pPr lvl="1"/>
            <a:r>
              <a:rPr lang="en-US" dirty="0"/>
              <a:t>Yes…they can even be negative</a:t>
            </a:r>
          </a:p>
          <a:p>
            <a:r>
              <a:rPr lang="en-US" dirty="0"/>
              <a:t>How these coordinates are handled is defined by the Wrap Mode</a:t>
            </a:r>
          </a:p>
          <a:p>
            <a:r>
              <a:rPr lang="en-US" dirty="0" err="1"/>
              <a:t>WebGL</a:t>
            </a:r>
            <a:r>
              <a:rPr lang="en-US" dirty="0"/>
              <a:t> supports three wrap modes:</a:t>
            </a:r>
          </a:p>
          <a:p>
            <a:pPr lvl="1"/>
            <a:r>
              <a:rPr lang="en-US" dirty="0"/>
              <a:t>REPEAT 	</a:t>
            </a:r>
          </a:p>
          <a:p>
            <a:pPr lvl="1"/>
            <a:r>
              <a:rPr lang="en-US" dirty="0"/>
              <a:t>CLAMP_TO_EDGE </a:t>
            </a:r>
          </a:p>
          <a:p>
            <a:pPr lvl="1"/>
            <a:r>
              <a:rPr lang="en-US" dirty="0"/>
              <a:t>MIRRORED_REPEAT</a:t>
            </a:r>
          </a:p>
        </p:txBody>
      </p:sp>
    </p:spTree>
    <p:extLst>
      <p:ext uri="{BB962C8B-B14F-4D97-AF65-F5344CB8AC3E}">
        <p14:creationId xmlns:p14="http://schemas.microsoft.com/office/powerpoint/2010/main" val="29925742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87AE0-E9A8-4148-A5AC-398986614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F17FD4-CD30-43F8-BF25-9A20726A8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893" y="1400680"/>
            <a:ext cx="10378830" cy="525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5131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71D6D-1194-43E0-AC42-EF4EF96BC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Clamp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74B7E1-8938-492F-A235-7A7470BBD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08" y="1528944"/>
            <a:ext cx="10174940" cy="501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775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91FD11A1-95E0-F44A-A463-6F52F5E39288}" type="slidenum">
              <a:rPr lang="es-ES" sz="1000">
                <a:latin typeface="Arial" charset="0"/>
              </a:rPr>
              <a:pPr lvl="1"/>
              <a:t>3</a:t>
            </a:fld>
            <a:endParaRPr lang="es-ES" sz="1000">
              <a:latin typeface="Arial" charset="0"/>
            </a:endParaRPr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Or Consider Modeling an Orange</a:t>
            </a:r>
          </a:p>
        </p:txBody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1" y="1543574"/>
            <a:ext cx="9219501" cy="5335806"/>
          </a:xfrm>
        </p:spPr>
        <p:txBody>
          <a:bodyPr>
            <a:normAutofit/>
          </a:bodyPr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Consider the problem of modeling an orange </a:t>
            </a:r>
          </a:p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Start with an orange-colored sphere</a:t>
            </a:r>
          </a:p>
          <a:p>
            <a:pPr lvl="1"/>
            <a:r>
              <a:rPr lang="en-US" dirty="0">
                <a:latin typeface="Lato"/>
                <a:ea typeface="ＭＳ Ｐゴシック" charset="0"/>
              </a:rPr>
              <a:t>Too simple</a:t>
            </a:r>
          </a:p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Replace sphere with a more complex shape</a:t>
            </a:r>
          </a:p>
          <a:p>
            <a:pPr lvl="1"/>
            <a:r>
              <a:rPr lang="en-US" dirty="0">
                <a:latin typeface="Lato"/>
                <a:ea typeface="ＭＳ Ｐゴシック" charset="0"/>
              </a:rPr>
              <a:t>Does not capture surface characteristics (small dimples)</a:t>
            </a:r>
          </a:p>
          <a:p>
            <a:pPr lvl="1"/>
            <a:r>
              <a:rPr lang="en-US" dirty="0">
                <a:latin typeface="Lato"/>
                <a:ea typeface="ＭＳ Ｐゴシック" charset="0"/>
              </a:rPr>
              <a:t>Takes too many polygons to model all the dimples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6317" y="3069884"/>
            <a:ext cx="38100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4683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FFC8F-B5C1-4862-A562-287877431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Mirrored Repeat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E43BF4-E3E8-4E9E-8BB0-7908FFE26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93" y="1412002"/>
            <a:ext cx="9907732" cy="512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6500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2FE15-4077-4075-B90D-7F4EC0CAE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275" y="146477"/>
            <a:ext cx="10515600" cy="1325563"/>
          </a:xfrm>
        </p:spPr>
        <p:txBody>
          <a:bodyPr/>
          <a:lstStyle/>
          <a:p>
            <a:r>
              <a:rPr lang="en-US" dirty="0"/>
              <a:t>Sprites versus Textures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B1ECC7C-EA22-4CA7-B48A-CBDBB355CE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257"/>
          <a:stretch/>
        </p:blipFill>
        <p:spPr>
          <a:xfrm>
            <a:off x="3568567" y="1819277"/>
            <a:ext cx="8623434" cy="48922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6AF0DE-DF63-450E-850A-35F2AD0BEFD1}"/>
              </a:ext>
            </a:extLst>
          </p:cNvPr>
          <p:cNvSpPr txBox="1"/>
          <p:nvPr/>
        </p:nvSpPr>
        <p:spPr>
          <a:xfrm>
            <a:off x="76200" y="1819276"/>
            <a:ext cx="401002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Where do you see sprites being used?</a:t>
            </a:r>
          </a:p>
          <a:p>
            <a:endParaRPr lang="en-US" sz="1600" dirty="0"/>
          </a:p>
          <a:p>
            <a:r>
              <a:rPr lang="en-US" sz="1600" dirty="0"/>
              <a:t>Where do you see textures being used?</a:t>
            </a:r>
          </a:p>
          <a:p>
            <a:endParaRPr lang="en-US" sz="1600" dirty="0"/>
          </a:p>
          <a:p>
            <a:r>
              <a:rPr lang="en-US" sz="1600" dirty="0"/>
              <a:t>What is the difference?</a:t>
            </a:r>
          </a:p>
        </p:txBody>
      </p:sp>
    </p:spTree>
    <p:extLst>
      <p:ext uri="{BB962C8B-B14F-4D97-AF65-F5344CB8AC3E}">
        <p14:creationId xmlns:p14="http://schemas.microsoft.com/office/powerpoint/2010/main" val="3704060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07201AFE-6BA0-2247-96E1-F28DE85637E8}" type="slidenum">
              <a:rPr lang="es-ES" sz="1000">
                <a:latin typeface="Arial" charset="0"/>
              </a:rPr>
              <a:pPr lvl="1"/>
              <a:t>4</a:t>
            </a:fld>
            <a:endParaRPr lang="es-ES" sz="1000">
              <a:latin typeface="Arial" charset="0"/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Modeling an Orange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359018"/>
            <a:ext cx="11399240" cy="4564092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Take a picture of a real orange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ja-JP" altLang="en-US" dirty="0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paste</a:t>
            </a:r>
            <a:r>
              <a:rPr lang="ja-JP" altLang="en-US" dirty="0">
                <a:latin typeface="Arial" charset="0"/>
                <a:ea typeface="ＭＳ Ｐゴシック" charset="0"/>
                <a:cs typeface="ＭＳ Ｐゴシック" charset="0"/>
              </a:rPr>
              <a:t>” </a:t>
            </a:r>
            <a:r>
              <a:rPr lang="en-US" altLang="ja-JP" dirty="0">
                <a:latin typeface="Arial" charset="0"/>
                <a:ea typeface="ＭＳ Ｐゴシック" charset="0"/>
                <a:cs typeface="ＭＳ Ｐゴシック" charset="0"/>
              </a:rPr>
              <a:t>pixels of the image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onto simple geometric model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This process is known as texture mapping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Still might be problematic…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Looking at the orange in a rendered scene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How could you tell the colors on the orange aren’t generated by shading?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39E884-859E-409A-A492-71DD9A465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828" y="4210225"/>
            <a:ext cx="2304875" cy="23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344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07201AFE-6BA0-2247-96E1-F28DE85637E8}" type="slidenum">
              <a:rPr lang="es-ES" sz="1000">
                <a:latin typeface="Arial" charset="0"/>
              </a:rPr>
              <a:pPr lvl="1"/>
              <a:t>5</a:t>
            </a:fld>
            <a:endParaRPr lang="es-ES" sz="1000">
              <a:latin typeface="Arial" charset="0"/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/>
                <a:ea typeface="ＭＳ Ｐゴシック" charset="0"/>
                <a:cs typeface="ＭＳ Ｐゴシック" charset="0"/>
              </a:rPr>
              <a:t>Modeling an Orange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359018"/>
            <a:ext cx="11105625" cy="456409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Lato"/>
                <a:ea typeface="ＭＳ Ｐゴシック" charset="0"/>
              </a:rPr>
              <a:t>Another alternative would be </a:t>
            </a:r>
            <a:r>
              <a:rPr lang="en-US" b="1" i="1" dirty="0">
                <a:latin typeface="Lato"/>
                <a:ea typeface="ＭＳ Ｐゴシック" charset="0"/>
              </a:rPr>
              <a:t>bump mapping</a:t>
            </a:r>
          </a:p>
          <a:p>
            <a:pPr marL="0" indent="0">
              <a:buNone/>
            </a:pPr>
            <a:r>
              <a:rPr lang="en-US" dirty="0">
                <a:latin typeface="Lato"/>
                <a:ea typeface="ＭＳ Ｐゴシック" charset="0"/>
              </a:rPr>
              <a:t>Use an image that specifies the normal to use to render the surface</a:t>
            </a:r>
          </a:p>
          <a:p>
            <a:r>
              <a:rPr lang="en-US" dirty="0">
                <a:latin typeface="Lato"/>
                <a:ea typeface="ＭＳ Ｐゴシック" charset="0"/>
              </a:rPr>
              <a:t>This way, can render an “bumpy” surface during shading</a:t>
            </a:r>
          </a:p>
          <a:p>
            <a:r>
              <a:rPr lang="en-US" dirty="0">
                <a:latin typeface="Lato"/>
                <a:ea typeface="ＭＳ Ｐゴシック" charset="0"/>
              </a:rPr>
              <a:t>Without modeling the bumpy surface with lots of triangles</a:t>
            </a:r>
          </a:p>
          <a:p>
            <a:endParaRPr lang="en-US" dirty="0">
              <a:latin typeface="Lato"/>
              <a:ea typeface="ＭＳ Ｐゴシック" charset="0"/>
            </a:endParaRPr>
          </a:p>
          <a:p>
            <a:pPr marL="0" indent="0">
              <a:buNone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250" y="3778088"/>
            <a:ext cx="7582097" cy="254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31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8A8A0E51-0F16-8B4B-A5AD-0776F7849907}" type="slidenum">
              <a:rPr lang="es-ES" sz="1000">
                <a:latin typeface="Arial" charset="0"/>
              </a:rPr>
              <a:pPr lvl="1"/>
              <a:t>6</a:t>
            </a:fld>
            <a:endParaRPr lang="es-ES" sz="1000">
              <a:latin typeface="Arial" charset="0"/>
            </a:endParaRPr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Three Types of Mapping</a:t>
            </a:r>
          </a:p>
        </p:txBody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2338" y="2316748"/>
            <a:ext cx="8372212" cy="3949582"/>
          </a:xfrm>
        </p:spPr>
        <p:txBody>
          <a:bodyPr>
            <a:normAutofit/>
          </a:bodyPr>
          <a:lstStyle/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Texture Mapping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Uses images to fill inside of polygons</a:t>
            </a:r>
          </a:p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Environment Mapping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Uses a picture of the environment for texture maps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Allows simulation of mirror-like surfaces</a:t>
            </a:r>
          </a:p>
          <a:p>
            <a:r>
              <a:rPr lang="en-US" dirty="0">
                <a:latin typeface="Lato" panose="020F0502020204030203"/>
                <a:ea typeface="ＭＳ Ｐゴシック" charset="0"/>
                <a:cs typeface="ＭＳ Ｐゴシック" charset="0"/>
              </a:rPr>
              <a:t>Bump mapping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Alters normal vectors during the rendering process</a:t>
            </a:r>
          </a:p>
          <a:p>
            <a:pPr lvl="1"/>
            <a:r>
              <a:rPr lang="en-US" dirty="0">
                <a:latin typeface="Lato" panose="020F0502020204030203"/>
                <a:ea typeface="ＭＳ Ｐゴシック" charset="0"/>
              </a:rPr>
              <a:t>Generates a bumpy looking surface</a:t>
            </a:r>
            <a:r>
              <a:rPr lang="en-US" dirty="0">
                <a:latin typeface="Arial" charset="0"/>
                <a:ea typeface="ＭＳ Ｐゴシック" charset="0"/>
              </a:rPr>
              <a:t>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233" y="3383454"/>
            <a:ext cx="1450770" cy="14507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66260"/>
          <a:stretch/>
        </p:blipFill>
        <p:spPr>
          <a:xfrm>
            <a:off x="8497289" y="4834224"/>
            <a:ext cx="1438679" cy="14321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6324" y="2250823"/>
            <a:ext cx="1510174" cy="113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47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DD40C869-A63F-8E41-A322-78DCDDF7718F}" type="slidenum">
              <a:rPr lang="es-ES" sz="1000">
                <a:latin typeface="Arial" charset="0"/>
              </a:rPr>
              <a:pPr lvl="1"/>
              <a:t>7</a:t>
            </a:fld>
            <a:endParaRPr lang="es-ES" sz="1000">
              <a:latin typeface="Arial" charset="0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403090"/>
            <a:ext cx="8913813" cy="9144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Texture Mapping</a:t>
            </a:r>
          </a:p>
        </p:txBody>
      </p:sp>
      <p:pic>
        <p:nvPicPr>
          <p:cNvPr id="23556" name="Picture 5" descr="hue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600200"/>
            <a:ext cx="37338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7" descr="hue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1" y="1600201"/>
            <a:ext cx="3724275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8" name="Text Box 8"/>
          <p:cNvSpPr txBox="1">
            <a:spLocks noChangeArrowheads="1"/>
          </p:cNvSpPr>
          <p:nvPr/>
        </p:nvSpPr>
        <p:spPr bwMode="auto">
          <a:xfrm>
            <a:off x="2794000" y="5637213"/>
            <a:ext cx="24399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geometric model</a:t>
            </a:r>
          </a:p>
        </p:txBody>
      </p:sp>
      <p:sp>
        <p:nvSpPr>
          <p:cNvPr id="23559" name="Text Box 10"/>
          <p:cNvSpPr txBox="1">
            <a:spLocks noChangeArrowheads="1"/>
          </p:cNvSpPr>
          <p:nvPr/>
        </p:nvSpPr>
        <p:spPr bwMode="auto">
          <a:xfrm>
            <a:off x="7010401" y="5638800"/>
            <a:ext cx="23034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Ctr="1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>
                <a:latin typeface="Arial" charset="0"/>
              </a:rPr>
              <a:t>texture mapped</a:t>
            </a:r>
          </a:p>
        </p:txBody>
      </p:sp>
    </p:spTree>
    <p:extLst>
      <p:ext uri="{BB962C8B-B14F-4D97-AF65-F5344CB8AC3E}">
        <p14:creationId xmlns:p14="http://schemas.microsoft.com/office/powerpoint/2010/main" val="2015611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8B9F94E5-A2A0-A14E-9CCC-F630E93B8EE1}" type="slidenum">
              <a:rPr lang="es-ES" sz="1000">
                <a:latin typeface="Arial" charset="0"/>
              </a:rPr>
              <a:pPr lvl="1"/>
              <a:t>8</a:t>
            </a:fld>
            <a:endParaRPr lang="es-ES" sz="1000">
              <a:latin typeface="Arial" charset="0"/>
            </a:endParaRPr>
          </a:p>
        </p:txBody>
      </p:sp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523218"/>
            <a:ext cx="8913813" cy="9144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Environment Mapping </a:t>
            </a:r>
          </a:p>
        </p:txBody>
      </p:sp>
      <p:pic>
        <p:nvPicPr>
          <p:cNvPr id="24581" name="Picture 5" descr="hue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438" y="1752601"/>
            <a:ext cx="2949538" cy="294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1226" y="2223626"/>
            <a:ext cx="4100974" cy="410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3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601200" y="6324600"/>
            <a:ext cx="381000" cy="3810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fld id="{2A217BD4-0D84-BD4B-B939-A205CA03ABDE}" type="slidenum">
              <a:rPr lang="es-ES" sz="1000">
                <a:latin typeface="Arial" charset="0"/>
              </a:rPr>
              <a:pPr lvl="1"/>
              <a:t>9</a:t>
            </a:fld>
            <a:endParaRPr lang="es-ES" sz="1000">
              <a:latin typeface="Arial" charset="0"/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437413"/>
            <a:ext cx="8913813" cy="914400"/>
          </a:xfrm>
        </p:spPr>
        <p:txBody>
          <a:bodyPr/>
          <a:lstStyle/>
          <a:p>
            <a:r>
              <a:rPr lang="en-US" b="0">
                <a:latin typeface="Arial" charset="0"/>
                <a:ea typeface="ＭＳ Ｐゴシック" charset="0"/>
                <a:cs typeface="ＭＳ Ｐゴシック" charset="0"/>
              </a:rPr>
              <a:t>Bump Mapping</a:t>
            </a:r>
          </a:p>
        </p:txBody>
      </p:sp>
      <p:pic>
        <p:nvPicPr>
          <p:cNvPr id="25605" name="Picture 5" descr="hue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99" y="1571385"/>
            <a:ext cx="2941983" cy="2941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902" y="2792064"/>
            <a:ext cx="5591099" cy="349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37581"/>
      </p:ext>
    </p:extLst>
  </p:cSld>
  <p:clrMapOvr>
    <a:masterClrMapping/>
  </p:clrMapOvr>
</p:sld>
</file>

<file path=ppt/theme/theme1.xml><?xml version="1.0" encoding="utf-8"?>
<a:theme xmlns:a="http://schemas.openxmlformats.org/drawingml/2006/main" name="Sample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SampleSlides</Template>
  <TotalTime>13121</TotalTime>
  <Words>1120</Words>
  <Application>Microsoft Office PowerPoint</Application>
  <PresentationFormat>Widescreen</PresentationFormat>
  <Paragraphs>242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3" baseType="lpstr">
      <vt:lpstr>ＭＳ Ｐゴシック</vt:lpstr>
      <vt:lpstr>Arial</vt:lpstr>
      <vt:lpstr>Book Antiqua</vt:lpstr>
      <vt:lpstr>Calibri</vt:lpstr>
      <vt:lpstr>Cambria</vt:lpstr>
      <vt:lpstr>Comic Sans MS</vt:lpstr>
      <vt:lpstr>Courier New</vt:lpstr>
      <vt:lpstr>Lato</vt:lpstr>
      <vt:lpstr>Lato Medium</vt:lpstr>
      <vt:lpstr>Times New Roman</vt:lpstr>
      <vt:lpstr>Wingdings</vt:lpstr>
      <vt:lpstr>SampleSlides</vt:lpstr>
      <vt:lpstr>PowerPoint Presentation</vt:lpstr>
      <vt:lpstr>The Limits of Geometric Modeling</vt:lpstr>
      <vt:lpstr>Or Consider Modeling an Orange</vt:lpstr>
      <vt:lpstr>Modeling an Orange</vt:lpstr>
      <vt:lpstr>Modeling an Orange</vt:lpstr>
      <vt:lpstr>Three Types of Mapping</vt:lpstr>
      <vt:lpstr>Texture Mapping</vt:lpstr>
      <vt:lpstr>Environment Mapping </vt:lpstr>
      <vt:lpstr>Bump Mapping</vt:lpstr>
      <vt:lpstr>Texturing Mapping and the Pipeline</vt:lpstr>
      <vt:lpstr>The Idea is Simple</vt:lpstr>
      <vt:lpstr>Texture Mapping</vt:lpstr>
      <vt:lpstr>Specifying a Texture Mapping Function</vt:lpstr>
      <vt:lpstr>A Word About Coordinates</vt:lpstr>
      <vt:lpstr>Mapping a Texture</vt:lpstr>
      <vt:lpstr>Mapping a Texture</vt:lpstr>
      <vt:lpstr>Basic Steps in WebGL</vt:lpstr>
      <vt:lpstr>Specifying a Texture Image</vt:lpstr>
      <vt:lpstr>Define Image as a Texture</vt:lpstr>
      <vt:lpstr>Example</vt:lpstr>
      <vt:lpstr>Example</vt:lpstr>
      <vt:lpstr>Example</vt:lpstr>
      <vt:lpstr>Examples</vt:lpstr>
      <vt:lpstr>Magnification: Nearest Neighbor</vt:lpstr>
      <vt:lpstr>Magnification: Bilinear Interpolation</vt:lpstr>
      <vt:lpstr>Magnification: Bilinear Interpolation</vt:lpstr>
      <vt:lpstr>Out of Bound (u,v) Coordinates</vt:lpstr>
      <vt:lpstr>Repeat</vt:lpstr>
      <vt:lpstr>Clamp</vt:lpstr>
      <vt:lpstr>Mirrored Repeat</vt:lpstr>
      <vt:lpstr>Sprites versus Textures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Schumacher;shaffer1@illinois.edu</dc:creator>
  <cp:lastModifiedBy>Eric Shaffer</cp:lastModifiedBy>
  <cp:revision>116</cp:revision>
  <dcterms:created xsi:type="dcterms:W3CDTF">2017-05-11T14:02:37Z</dcterms:created>
  <dcterms:modified xsi:type="dcterms:W3CDTF">2018-03-09T05:19:54Z</dcterms:modified>
</cp:coreProperties>
</file>